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98" r:id="rId2"/>
    <p:sldId id="299" r:id="rId3"/>
    <p:sldId id="264" r:id="rId4"/>
    <p:sldId id="256" r:id="rId5"/>
    <p:sldId id="321" r:id="rId6"/>
    <p:sldId id="257" r:id="rId7"/>
    <p:sldId id="365" r:id="rId8"/>
    <p:sldId id="325" r:id="rId9"/>
    <p:sldId id="326" r:id="rId10"/>
    <p:sldId id="331" r:id="rId11"/>
    <p:sldId id="349" r:id="rId12"/>
    <p:sldId id="350" r:id="rId13"/>
    <p:sldId id="366" r:id="rId14"/>
    <p:sldId id="354" r:id="rId15"/>
    <p:sldId id="338" r:id="rId16"/>
    <p:sldId id="312" r:id="rId17"/>
    <p:sldId id="367" r:id="rId18"/>
    <p:sldId id="368" r:id="rId19"/>
    <p:sldId id="369" r:id="rId20"/>
    <p:sldId id="316" r:id="rId21"/>
    <p:sldId id="370" r:id="rId22"/>
    <p:sldId id="317" r:id="rId23"/>
    <p:sldId id="318" r:id="rId24"/>
    <p:sldId id="319" r:id="rId25"/>
    <p:sldId id="320" r:id="rId26"/>
    <p:sldId id="341" r:id="rId27"/>
    <p:sldId id="371" r:id="rId28"/>
    <p:sldId id="372" r:id="rId29"/>
    <p:sldId id="345" r:id="rId30"/>
    <p:sldId id="346" r:id="rId31"/>
    <p:sldId id="358" r:id="rId32"/>
    <p:sldId id="359" r:id="rId33"/>
    <p:sldId id="360" r:id="rId34"/>
    <p:sldId id="361" r:id="rId35"/>
    <p:sldId id="362" r:id="rId36"/>
    <p:sldId id="310" r:id="rId37"/>
    <p:sldId id="364" r:id="rId38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40"/>
      <p:bold r:id="rId41"/>
    </p:embeddedFont>
    <p:embeddedFont>
      <p:font typeface="Gulim" panose="020B0600000101010101" pitchFamily="34" charset="-127"/>
      <p:regular r:id="rId42"/>
    </p:embeddedFont>
    <p:embeddedFont>
      <p:font typeface="Arial Unicode MS" panose="020B0604020202020204" charset="-128"/>
      <p:regular r:id="rId43"/>
    </p:embeddedFont>
    <p:embeddedFont>
      <p:font typeface="Batang" panose="02030600000101010101" pitchFamily="18" charset="-127"/>
      <p:regular r:id="rId44"/>
    </p:embeddedFont>
    <p:embeddedFont>
      <p:font typeface="Malgun Gothic" panose="020B0503020000020004" pitchFamily="34" charset="-127"/>
      <p:regular r:id="rId40"/>
      <p:bold r:id="rId41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Helvetica" panose="020B0604020202020204" pitchFamily="34" charset="0"/>
      <p:regular r:id="rId49"/>
      <p:bold r:id="rId50"/>
      <p:italic r:id="rId51"/>
      <p:boldItalic r:id="rId52"/>
    </p:embeddedFont>
    <p:embeddedFont>
      <p:font typeface="Arial Rounded MT Bold" panose="020F0704030504030204" pitchFamily="34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4EBB4"/>
    <a:srgbClr val="716E83"/>
    <a:srgbClr val="CACACA"/>
    <a:srgbClr val="FFFF99"/>
    <a:srgbClr val="F3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8/4/2020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82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17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96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16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8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0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60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6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852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1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8/4/2020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8/4/2020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8/4/2020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8/4/2020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8/4/2020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8/4/2020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8/4/2020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wJADfXcxNA" TargetMode="External"/><Relationship Id="rId2" Type="http://schemas.openxmlformats.org/officeDocument/2006/relationships/hyperlink" Target="https://www.youtube.com/watch?v=WWe8OHP49go" TargetMode="Externa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SbRCNGpw80" TargetMode="External"/><Relationship Id="rId2" Type="http://schemas.openxmlformats.org/officeDocument/2006/relationships/hyperlink" Target="https://www.youtube.com/watch?v=fPh4EyAKI4w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1t?x=1jqt&amp;i=2ragh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1t?x=1jqt&amp;i=2raghe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wJADfXcxNA" TargetMode="External"/><Relationship Id="rId2" Type="http://schemas.openxmlformats.org/officeDocument/2006/relationships/hyperlink" Target="https://www.youtube.com/watch?v=fPh4EyAKI4w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WWe8OHP49g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1t?x=1jqt&amp;i=2ragh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25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953000" y="4408673"/>
            <a:ext cx="1447799" cy="1101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6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09215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962703" y="2041330"/>
            <a:ext cx="4685194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형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 smtClean="0">
                <a:solidFill>
                  <a:srgbClr val="FF0000"/>
                </a:solidFill>
              </a:rPr>
              <a:t>?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2727959" y="2433760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1974" y="935382"/>
            <a:ext cx="1755425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/>
              <a:t>받침</a:t>
            </a:r>
            <a:r>
              <a:rPr lang="en-US" altLang="ko-KR" sz="4400" b="1" dirty="0" smtClean="0"/>
              <a:t>O</a:t>
            </a:r>
            <a:endParaRPr lang="en-US" sz="4400" b="1" dirty="0"/>
          </a:p>
        </p:txBody>
      </p:sp>
      <p:sp>
        <p:nvSpPr>
          <p:cNvPr id="24" name="Curved Up Arrow 23"/>
          <p:cNvSpPr/>
          <p:nvPr/>
        </p:nvSpPr>
        <p:spPr>
          <a:xfrm rot="20624621">
            <a:off x="3218123" y="2934862"/>
            <a:ext cx="710780" cy="203580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74243" y="1528996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19241" y="-1239"/>
            <a:ext cx="9144000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이에요</a:t>
            </a:r>
            <a:r>
              <a:rPr lang="en-US" altLang="ko-KR" sz="4400" b="1" dirty="0" smtClean="0"/>
              <a:t>?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52600" y="3727441"/>
            <a:ext cx="51054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동생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 smtClean="0">
                <a:solidFill>
                  <a:srgbClr val="FF0000"/>
                </a:solidFill>
              </a:rPr>
              <a:t>?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20624621">
            <a:off x="3596164" y="4610741"/>
            <a:ext cx="728962" cy="316995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99697" y="3217908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962703" y="5136780"/>
            <a:ext cx="5906606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한국 사람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6000" b="1" u="sng" dirty="0" smtClean="0">
                <a:solidFill>
                  <a:srgbClr val="FF0000"/>
                </a:solidFill>
              </a:rPr>
              <a:t>?</a:t>
            </a:r>
            <a:endParaRPr lang="en-US" sz="6000" u="sng" dirty="0">
              <a:solidFill>
                <a:srgbClr val="FF0000"/>
              </a:solidFill>
            </a:endParaRPr>
          </a:p>
        </p:txBody>
      </p:sp>
      <p:sp>
        <p:nvSpPr>
          <p:cNvPr id="25" name="Curved Up Arrow 24"/>
          <p:cNvSpPr/>
          <p:nvPr/>
        </p:nvSpPr>
        <p:spPr>
          <a:xfrm rot="20624621">
            <a:off x="4994954" y="5920064"/>
            <a:ext cx="1011371" cy="303701"/>
          </a:xfrm>
          <a:prstGeom prst="curvedUpArrow">
            <a:avLst>
              <a:gd name="adj1" fmla="val 0"/>
              <a:gd name="adj2" fmla="val 65226"/>
              <a:gd name="adj3" fmla="val 43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45868" y="4675115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3128769" y="4107833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/>
          <p:cNvSpPr/>
          <p:nvPr/>
        </p:nvSpPr>
        <p:spPr>
          <a:xfrm>
            <a:off x="4495800" y="5531951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7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  <p:bldP spid="24" grpId="0" animBg="1"/>
      <p:bldP spid="21" grpId="0"/>
      <p:bldP spid="12" grpId="0"/>
      <p:bldP spid="13" grpId="0" animBg="1"/>
      <p:bldP spid="14" grpId="0"/>
      <p:bldP spid="23" grpId="0"/>
      <p:bldP spid="25" grpId="0" animBg="1"/>
      <p:bldP spid="26" grpId="0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828800" y="1681898"/>
            <a:ext cx="50621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누구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6000" b="1" dirty="0" smtClean="0"/>
              <a:t>?</a:t>
            </a:r>
            <a:endParaRPr lang="en-US" sz="6000" dirty="0"/>
          </a:p>
        </p:txBody>
      </p:sp>
      <p:sp>
        <p:nvSpPr>
          <p:cNvPr id="19" name="TextBox 18"/>
          <p:cNvSpPr txBox="1"/>
          <p:nvPr/>
        </p:nvSpPr>
        <p:spPr>
          <a:xfrm>
            <a:off x="5205366" y="2592345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4" name="Curved Up Arrow 23"/>
          <p:cNvSpPr/>
          <p:nvPr/>
        </p:nvSpPr>
        <p:spPr>
          <a:xfrm rot="20379849">
            <a:off x="4138922" y="2632204"/>
            <a:ext cx="1030234" cy="32682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3771871" y="2301405"/>
            <a:ext cx="449075" cy="543384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473404" y="1200021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-76200"/>
            <a:ext cx="916131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예요</a:t>
            </a:r>
            <a:r>
              <a:rPr lang="en-US" altLang="ko-KR" sz="4400" b="1" dirty="0" smtClean="0"/>
              <a:t>?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4799" y="1388490"/>
            <a:ext cx="1905001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/>
              <a:t>받침</a:t>
            </a:r>
            <a:r>
              <a:rPr lang="en-US" altLang="ko-KR" sz="4000" b="1" dirty="0" smtClean="0"/>
              <a:t>X</a:t>
            </a:r>
            <a:endParaRPr lang="en-US" sz="4800" b="1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309533" y="3187455"/>
            <a:ext cx="50621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어머니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6000" b="1" dirty="0" smtClean="0"/>
              <a:t>?</a:t>
            </a:r>
            <a:endParaRPr lang="en-US" sz="6000" dirty="0"/>
          </a:p>
        </p:txBody>
      </p:sp>
      <p:sp>
        <p:nvSpPr>
          <p:cNvPr id="27" name="TextBox 26"/>
          <p:cNvSpPr txBox="1"/>
          <p:nvPr/>
        </p:nvSpPr>
        <p:spPr>
          <a:xfrm>
            <a:off x="5205366" y="4076814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28" name="Curved Up Arrow 27"/>
          <p:cNvSpPr/>
          <p:nvPr/>
        </p:nvSpPr>
        <p:spPr>
          <a:xfrm rot="19642960">
            <a:off x="4065539" y="4150030"/>
            <a:ext cx="1030234" cy="32682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Multiply 28"/>
          <p:cNvSpPr/>
          <p:nvPr/>
        </p:nvSpPr>
        <p:spPr>
          <a:xfrm>
            <a:off x="3676013" y="3870476"/>
            <a:ext cx="456065" cy="584179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473404" y="2684490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838036" y="4772420"/>
            <a:ext cx="5062152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b="1" dirty="0" smtClean="0"/>
              <a:t>오빠</a:t>
            </a:r>
            <a:r>
              <a:rPr lang="ko-KR" altLang="en-US" sz="60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6000" b="1" dirty="0" smtClean="0"/>
              <a:t>?</a:t>
            </a:r>
            <a:endParaRPr lang="en-US" sz="6000" dirty="0"/>
          </a:p>
        </p:txBody>
      </p:sp>
      <p:sp>
        <p:nvSpPr>
          <p:cNvPr id="32" name="TextBox 31"/>
          <p:cNvSpPr txBox="1"/>
          <p:nvPr/>
        </p:nvSpPr>
        <p:spPr>
          <a:xfrm>
            <a:off x="5214602" y="5682867"/>
            <a:ext cx="10026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  <p:sp>
        <p:nvSpPr>
          <p:cNvPr id="33" name="Curved Up Arrow 32"/>
          <p:cNvSpPr/>
          <p:nvPr/>
        </p:nvSpPr>
        <p:spPr>
          <a:xfrm rot="19642960">
            <a:off x="4138923" y="5721052"/>
            <a:ext cx="1030234" cy="326822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3828580" y="5445892"/>
            <a:ext cx="401213" cy="523197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503517" y="4399995"/>
            <a:ext cx="135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4" grpId="0" animBg="1"/>
      <p:bldP spid="2" grpId="0" animBg="1"/>
      <p:bldP spid="22" grpId="0"/>
      <p:bldP spid="25" grpId="0"/>
      <p:bldP spid="27" grpId="0" animBg="1"/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4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1066800" y="3851240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5400" b="1" dirty="0" smtClean="0"/>
              <a:t> 여동생</a:t>
            </a:r>
            <a:r>
              <a:rPr lang="ko-KR" altLang="en-US" sz="5400" b="1" u="sng" dirty="0">
                <a:solidFill>
                  <a:srgbClr val="FF0000"/>
                </a:solidFill>
              </a:rPr>
              <a:t>이</a:t>
            </a:r>
            <a:r>
              <a:rPr lang="ko-KR" altLang="en-US" sz="5400" b="1" u="sng" dirty="0" smtClean="0">
                <a:solidFill>
                  <a:srgbClr val="FF0000"/>
                </a:solidFill>
              </a:rPr>
              <a:t> 아니에요</a:t>
            </a:r>
            <a:r>
              <a:rPr lang="en-US" altLang="ko-KR" sz="5400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sz="5400" b="1" u="sng" dirty="0" smtClean="0"/>
              <a:t> </a:t>
            </a:r>
            <a:endParaRPr lang="en-US" sz="5400" b="1" u="sng" dirty="0"/>
          </a:p>
        </p:txBody>
      </p:sp>
      <p:sp>
        <p:nvSpPr>
          <p:cNvPr id="24" name="Curved Up Arrow 23"/>
          <p:cNvSpPr/>
          <p:nvPr/>
        </p:nvSpPr>
        <p:spPr>
          <a:xfrm rot="20701278">
            <a:off x="3316542" y="4924776"/>
            <a:ext cx="1430185" cy="574397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14010" y="3524687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8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949" y="-52004"/>
            <a:ext cx="911210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이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가 아니에요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5" name="object 95"/>
          <p:cNvSpPr txBox="1"/>
          <p:nvPr/>
        </p:nvSpPr>
        <p:spPr>
          <a:xfrm>
            <a:off x="228600" y="974601"/>
            <a:ext cx="8686800" cy="108794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400" b="1" spc="-80" dirty="0" smtClean="0">
                <a:solidFill>
                  <a:srgbClr val="231F20"/>
                </a:solidFill>
                <a:latin typeface="Batang"/>
                <a:cs typeface="Batang"/>
              </a:rPr>
              <a:t>‘이에요/예요’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의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100" dirty="0" smtClean="0">
                <a:solidFill>
                  <a:srgbClr val="231F20"/>
                </a:solidFill>
                <a:latin typeface="Batang"/>
                <a:cs typeface="Batang"/>
              </a:rPr>
              <a:t>부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정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100" dirty="0" smtClean="0">
                <a:solidFill>
                  <a:srgbClr val="231F20"/>
                </a:solidFill>
                <a:latin typeface="Batang"/>
                <a:cs typeface="Batang"/>
              </a:rPr>
              <a:t>표현으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로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90" dirty="0" smtClean="0">
                <a:solidFill>
                  <a:srgbClr val="231F20"/>
                </a:solidFill>
                <a:latin typeface="Batang"/>
                <a:cs typeface="Batang"/>
              </a:rPr>
              <a:t>사용한다.</a:t>
            </a:r>
            <a:endParaRPr sz="2400" b="1" dirty="0">
              <a:latin typeface="Batang"/>
              <a:cs typeface="Batang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This </a:t>
            </a:r>
            <a:r>
              <a:rPr sz="2400" b="1" spc="0" dirty="0" smtClean="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used </a:t>
            </a:r>
            <a:r>
              <a:rPr sz="24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8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making</a:t>
            </a:r>
            <a:r>
              <a:rPr sz="20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 smtClean="0">
                <a:solidFill>
                  <a:srgbClr val="231F20"/>
                </a:solidFill>
                <a:latin typeface="Times New Roman"/>
                <a:cs typeface="Times New Roman"/>
              </a:rPr>
              <a:t>negative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30" dirty="0" smtClean="0">
                <a:solidFill>
                  <a:srgbClr val="231F20"/>
                </a:solidFill>
                <a:latin typeface="Times New Roman"/>
                <a:cs typeface="Times New Roman"/>
              </a:rPr>
              <a:t>form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of</a:t>
            </a:r>
            <a:r>
              <a:rPr sz="2400" b="1" spc="5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‘이에요/예요’.</a:t>
            </a:r>
            <a:endParaRPr sz="2400" b="1" u="sng" dirty="0">
              <a:latin typeface="Batang"/>
              <a:cs typeface="Batang"/>
            </a:endParaRPr>
          </a:p>
        </p:txBody>
      </p:sp>
      <p:graphicFrame>
        <p:nvGraphicFramePr>
          <p:cNvPr id="16" name="object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682618"/>
              </p:ext>
            </p:extLst>
          </p:nvPr>
        </p:nvGraphicFramePr>
        <p:xfrm>
          <a:off x="489656" y="2062542"/>
          <a:ext cx="8229600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5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7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6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4691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2800" b="1" spc="-25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sz="2800" b="1" spc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침</a:t>
                      </a:r>
                      <a:r>
                        <a:rPr sz="2800" b="1" spc="-75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800" b="1" spc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○</a:t>
                      </a:r>
                      <a:endParaRPr sz="2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6350">
                      <a:solidFill>
                        <a:srgbClr val="939598"/>
                      </a:solidFill>
                      <a:prstDash val="solid"/>
                    </a:lnR>
                    <a:lnT w="9525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2400" b="1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2400" b="1" spc="-7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0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r>
                        <a:rPr sz="2400" b="1" spc="-7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endParaRPr sz="2400" b="1" dirty="0">
                        <a:solidFill>
                          <a:schemeClr val="tx1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9525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50000"/>
                        </a:lnSpc>
                      </a:pPr>
                      <a:r>
                        <a:rPr sz="2400" spc="-25" dirty="0" err="1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학생</a:t>
                      </a:r>
                      <a:r>
                        <a:rPr sz="2400" b="1" spc="0" dirty="0" err="1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r>
                        <a:rPr sz="2400" spc="-7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err="1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endParaRPr lang="en-US" sz="2400" b="0" spc="0" dirty="0" smtClean="0">
                        <a:solidFill>
                          <a:schemeClr val="tx1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32384">
                        <a:lnSpc>
                          <a:spcPct val="150000"/>
                        </a:lnSpc>
                      </a:pPr>
                      <a:r>
                        <a:rPr sz="2400" spc="-25" dirty="0" err="1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책</a:t>
                      </a:r>
                      <a:r>
                        <a:rPr sz="2400" b="1" spc="0" dirty="0" err="1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이</a:t>
                      </a:r>
                      <a:r>
                        <a:rPr sz="2400" spc="-7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smtClean="0">
                          <a:solidFill>
                            <a:schemeClr val="tx1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endParaRPr sz="2400" b="1" dirty="0">
                        <a:solidFill>
                          <a:schemeClr val="tx1"/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T w="9525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676400" y="4992975"/>
            <a:ext cx="1143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받침</a:t>
            </a:r>
            <a:r>
              <a:rPr lang="en-US" altLang="ko-KR" sz="3200" b="1" dirty="0" smtClean="0"/>
              <a:t>O</a:t>
            </a:r>
            <a:endParaRPr lang="en-US" sz="3200" b="1" dirty="0"/>
          </a:p>
        </p:txBody>
      </p:sp>
      <p:sp>
        <p:nvSpPr>
          <p:cNvPr id="10" name="Flowchart: Connector 9"/>
          <p:cNvSpPr/>
          <p:nvPr/>
        </p:nvSpPr>
        <p:spPr>
          <a:xfrm>
            <a:off x="2727447" y="4432091"/>
            <a:ext cx="631117" cy="54010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4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2" grpId="0"/>
      <p:bldP spid="1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1066800" y="3851240"/>
            <a:ext cx="7391400" cy="1168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5400" b="1" dirty="0" smtClean="0"/>
              <a:t> 아버지</a:t>
            </a:r>
            <a:r>
              <a:rPr lang="ko-KR" altLang="en-US" sz="5400" b="1" u="sng" dirty="0">
                <a:solidFill>
                  <a:srgbClr val="FF0000"/>
                </a:solidFill>
              </a:rPr>
              <a:t>가</a:t>
            </a:r>
            <a:r>
              <a:rPr lang="ko-KR" altLang="en-US" sz="5400" b="1" u="sng" dirty="0" smtClean="0">
                <a:solidFill>
                  <a:srgbClr val="FF0000"/>
                </a:solidFill>
              </a:rPr>
              <a:t> 아니에요</a:t>
            </a:r>
            <a:r>
              <a:rPr lang="en-US" altLang="ko-KR" sz="5400" b="1" u="sng" dirty="0" smtClean="0">
                <a:solidFill>
                  <a:srgbClr val="FF0000"/>
                </a:solidFill>
              </a:rPr>
              <a:t>.</a:t>
            </a:r>
            <a:r>
              <a:rPr lang="en-US" altLang="ko-KR" sz="5400" b="1" u="sng" dirty="0" smtClean="0"/>
              <a:t> </a:t>
            </a:r>
            <a:endParaRPr lang="en-US" sz="5400" b="1" u="sng" dirty="0"/>
          </a:p>
        </p:txBody>
      </p:sp>
      <p:sp>
        <p:nvSpPr>
          <p:cNvPr id="24" name="Curved Up Arrow 23"/>
          <p:cNvSpPr/>
          <p:nvPr/>
        </p:nvSpPr>
        <p:spPr>
          <a:xfrm rot="20226650">
            <a:off x="3247011" y="4900080"/>
            <a:ext cx="1014128" cy="547176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Multiply 1"/>
          <p:cNvSpPr/>
          <p:nvPr/>
        </p:nvSpPr>
        <p:spPr>
          <a:xfrm>
            <a:off x="2667000" y="4690626"/>
            <a:ext cx="651076" cy="562776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456279" y="3564066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8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898" y="-21029"/>
            <a:ext cx="911210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N[</a:t>
            </a:r>
            <a:r>
              <a:rPr lang="ko-KR" altLang="en-US" sz="4400" b="1" dirty="0" smtClean="0"/>
              <a:t>명사</a:t>
            </a:r>
            <a:r>
              <a:rPr lang="en-US" altLang="ko-KR" sz="4400" b="1" dirty="0" smtClean="0"/>
              <a:t>]</a:t>
            </a:r>
            <a:r>
              <a:rPr lang="ko-KR" altLang="en-US" sz="4400" b="1" dirty="0" smtClean="0"/>
              <a:t>이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가 아니에요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15" name="object 95"/>
          <p:cNvSpPr txBox="1"/>
          <p:nvPr/>
        </p:nvSpPr>
        <p:spPr>
          <a:xfrm>
            <a:off x="228600" y="974601"/>
            <a:ext cx="8686800" cy="108794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400" b="1" spc="-80" dirty="0" smtClean="0">
                <a:solidFill>
                  <a:srgbClr val="231F20"/>
                </a:solidFill>
                <a:latin typeface="Batang"/>
                <a:cs typeface="Batang"/>
              </a:rPr>
              <a:t>‘이에요/예요’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의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100" dirty="0" smtClean="0">
                <a:solidFill>
                  <a:srgbClr val="231F20"/>
                </a:solidFill>
                <a:latin typeface="Batang"/>
                <a:cs typeface="Batang"/>
              </a:rPr>
              <a:t>부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정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100" dirty="0" smtClean="0">
                <a:solidFill>
                  <a:srgbClr val="231F20"/>
                </a:solidFill>
                <a:latin typeface="Batang"/>
                <a:cs typeface="Batang"/>
              </a:rPr>
              <a:t>표현으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로</a:t>
            </a:r>
            <a:r>
              <a:rPr sz="2400" b="1" spc="-85" dirty="0" smtClean="0">
                <a:solidFill>
                  <a:srgbClr val="231F20"/>
                </a:solidFill>
                <a:latin typeface="Batang"/>
                <a:cs typeface="Batang"/>
              </a:rPr>
              <a:t> </a:t>
            </a:r>
            <a:r>
              <a:rPr sz="2400" b="1" spc="-90" dirty="0" smtClean="0">
                <a:solidFill>
                  <a:srgbClr val="231F20"/>
                </a:solidFill>
                <a:latin typeface="Batang"/>
                <a:cs typeface="Batang"/>
              </a:rPr>
              <a:t>사용한다.</a:t>
            </a:r>
            <a:endParaRPr sz="2400" b="1" dirty="0">
              <a:latin typeface="Batang"/>
              <a:cs typeface="Batang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This </a:t>
            </a:r>
            <a:r>
              <a:rPr sz="2400" b="1" spc="0" dirty="0" smtClean="0">
                <a:solidFill>
                  <a:srgbClr val="231F20"/>
                </a:solidFill>
                <a:latin typeface="Times New Roman"/>
                <a:cs typeface="Times New Roman"/>
              </a:rPr>
              <a:t>is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used </a:t>
            </a:r>
            <a:r>
              <a:rPr sz="24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8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making</a:t>
            </a:r>
            <a:r>
              <a:rPr sz="20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25" dirty="0" smtClean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 smtClean="0">
                <a:solidFill>
                  <a:srgbClr val="231F20"/>
                </a:solidFill>
                <a:latin typeface="Times New Roman"/>
                <a:cs typeface="Times New Roman"/>
              </a:rPr>
              <a:t>negative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30" dirty="0" smtClean="0">
                <a:solidFill>
                  <a:srgbClr val="231F20"/>
                </a:solidFill>
                <a:latin typeface="Times New Roman"/>
                <a:cs typeface="Times New Roman"/>
              </a:rPr>
              <a:t>form</a:t>
            </a:r>
            <a:r>
              <a:rPr sz="2400" b="1" spc="20" dirty="0" smtClean="0">
                <a:solidFill>
                  <a:srgbClr val="231F20"/>
                </a:solidFill>
                <a:latin typeface="Times New Roman"/>
                <a:cs typeface="Times New Roman"/>
              </a:rPr>
              <a:t> of</a:t>
            </a:r>
            <a:r>
              <a:rPr sz="2400" b="1" spc="5" dirty="0" smtClean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b="1" spc="-75" dirty="0" smtClean="0">
                <a:solidFill>
                  <a:srgbClr val="231F20"/>
                </a:solidFill>
                <a:latin typeface="Batang"/>
                <a:cs typeface="Batang"/>
              </a:rPr>
              <a:t>‘이에요/예요’.</a:t>
            </a:r>
            <a:endParaRPr sz="2400" b="1" u="sng" dirty="0">
              <a:latin typeface="Batang"/>
              <a:cs typeface="Batang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291240"/>
              </p:ext>
            </p:extLst>
          </p:nvPr>
        </p:nvGraphicFramePr>
        <p:xfrm>
          <a:off x="381000" y="2017641"/>
          <a:ext cx="8077200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8401">
                  <a:extLst>
                    <a:ext uri="{9D8B030D-6E8A-4147-A177-3AD203B41FA5}">
                      <a16:colId xmlns:a16="http://schemas.microsoft.com/office/drawing/2014/main" val="1615681193"/>
                    </a:ext>
                  </a:extLst>
                </a:gridCol>
                <a:gridCol w="2323583">
                  <a:extLst>
                    <a:ext uri="{9D8B030D-6E8A-4147-A177-3AD203B41FA5}">
                      <a16:colId xmlns:a16="http://schemas.microsoft.com/office/drawing/2014/main" val="1820427046"/>
                    </a:ext>
                  </a:extLst>
                </a:gridCol>
                <a:gridCol w="4315216">
                  <a:extLst>
                    <a:ext uri="{9D8B030D-6E8A-4147-A177-3AD203B41FA5}">
                      <a16:colId xmlns:a16="http://schemas.microsoft.com/office/drawing/2014/main" val="720288198"/>
                    </a:ext>
                  </a:extLst>
                </a:gridCol>
              </a:tblGrid>
              <a:tr h="1030359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3200" b="1" spc="-25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받</a:t>
                      </a:r>
                      <a:r>
                        <a:rPr sz="3200" b="1" spc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침</a:t>
                      </a:r>
                      <a:r>
                        <a:rPr sz="3200" b="1" spc="-75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3200" b="1" spc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algun Gothic"/>
                          <a:cs typeface="Malgun Gothic"/>
                        </a:rPr>
                        <a:t>×</a:t>
                      </a:r>
                      <a:endParaRPr sz="3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9525">
                      <a:solidFill>
                        <a:srgbClr val="939598"/>
                      </a:solidFill>
                      <a:prstDash val="soli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</a:pPr>
                      <a:r>
                        <a:rPr sz="2400" b="1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+</a:t>
                      </a:r>
                      <a:r>
                        <a:rPr sz="2400" b="1" spc="-7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2400" b="1" spc="-7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endParaRPr sz="2400" b="1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9525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50000"/>
                        </a:lnSpc>
                      </a:pPr>
                      <a:r>
                        <a:rPr sz="2400" spc="-25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누나</a:t>
                      </a:r>
                      <a:r>
                        <a:rPr sz="2400" b="1" spc="0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2400" spc="-7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r>
                        <a:rPr lang="en-US" sz="2400" b="1" spc="-2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.</a:t>
                      </a:r>
                      <a:r>
                        <a:rPr sz="2400" spc="-7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endParaRPr lang="en-US" sz="2400" spc="-75" dirty="0" smtClean="0">
                        <a:solidFill>
                          <a:srgbClr val="231F20"/>
                        </a:solidFill>
                        <a:latin typeface="Malgun Gothic"/>
                        <a:cs typeface="Malgun Gothic"/>
                      </a:endParaRPr>
                    </a:p>
                    <a:p>
                      <a:pPr marL="32384">
                        <a:lnSpc>
                          <a:spcPct val="150000"/>
                        </a:lnSpc>
                      </a:pPr>
                      <a:r>
                        <a:rPr sz="2400" spc="-25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의자</a:t>
                      </a:r>
                      <a:r>
                        <a:rPr sz="2400" b="1" spc="0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2400" spc="-7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2400" b="1" spc="-25" dirty="0" err="1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아니에요</a:t>
                      </a:r>
                      <a:r>
                        <a:rPr lang="en-US" sz="2400" b="1" spc="-25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.</a:t>
                      </a:r>
                      <a:endParaRPr sz="2400" b="1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T w="6350">
                      <a:solidFill>
                        <a:srgbClr val="939598"/>
                      </a:solidFill>
                      <a:prstDash val="solid"/>
                    </a:lnT>
                    <a:lnB w="9525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884241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81019" y="5295241"/>
            <a:ext cx="1092579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받침</a:t>
            </a:r>
            <a:r>
              <a:rPr lang="en-US" altLang="ko-KR" sz="2400" b="1" dirty="0" smtClean="0"/>
              <a:t>X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4566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" grpId="0" animBg="1"/>
      <p:bldP spid="22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430" y="2069863"/>
            <a:ext cx="38100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 smtClean="0"/>
              <a:t>어머니</a:t>
            </a:r>
            <a:r>
              <a:rPr lang="ko-KR" altLang="en-US" sz="3600" b="1" u="sng" dirty="0" smtClean="0">
                <a:solidFill>
                  <a:srgbClr val="FF0000"/>
                </a:solidFill>
              </a:rPr>
              <a:t>예요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4871" y="3032924"/>
            <a:ext cx="100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13" name="Curved Up Arrow 12"/>
          <p:cNvSpPr/>
          <p:nvPr/>
        </p:nvSpPr>
        <p:spPr>
          <a:xfrm rot="19642960">
            <a:off x="1834640" y="2976148"/>
            <a:ext cx="914208" cy="288876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Multiply 13"/>
          <p:cNvSpPr/>
          <p:nvPr/>
        </p:nvSpPr>
        <p:spPr>
          <a:xfrm>
            <a:off x="1470315" y="2669864"/>
            <a:ext cx="563398" cy="639447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9239" y="1849151"/>
            <a:ext cx="1813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0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67598" y="2089202"/>
            <a:ext cx="5711844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400" b="1" dirty="0" smtClean="0"/>
              <a:t>아니요</a:t>
            </a:r>
            <a:r>
              <a:rPr lang="en-US" altLang="ko-KR" sz="3400" b="1" dirty="0" smtClean="0"/>
              <a:t>,</a:t>
            </a:r>
            <a:r>
              <a:rPr lang="ko-KR" altLang="en-US" sz="3400" b="1" dirty="0" smtClean="0"/>
              <a:t>어머니</a:t>
            </a:r>
            <a:r>
              <a:rPr lang="ko-KR" altLang="en-US" sz="3400" b="1" u="sng" dirty="0" smtClean="0">
                <a:solidFill>
                  <a:srgbClr val="FF0000"/>
                </a:solidFill>
              </a:rPr>
              <a:t>가 아니에요</a:t>
            </a:r>
            <a:r>
              <a:rPr lang="en-US" altLang="ko-KR" sz="3400" b="1" u="sng" dirty="0" smtClean="0">
                <a:solidFill>
                  <a:srgbClr val="FF0000"/>
                </a:solidFill>
              </a:rPr>
              <a:t>.</a:t>
            </a:r>
            <a:endParaRPr lang="en-US" sz="3400" dirty="0"/>
          </a:p>
        </p:txBody>
      </p:sp>
      <p:sp>
        <p:nvSpPr>
          <p:cNvPr id="18" name="TextBox 17"/>
          <p:cNvSpPr txBox="1"/>
          <p:nvPr/>
        </p:nvSpPr>
        <p:spPr>
          <a:xfrm>
            <a:off x="7750197" y="2891224"/>
            <a:ext cx="1002600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000" b="1" dirty="0" smtClean="0"/>
              <a:t>X</a:t>
            </a:r>
            <a:endParaRPr lang="en-US" sz="2800" b="1" dirty="0"/>
          </a:p>
        </p:txBody>
      </p:sp>
      <p:sp>
        <p:nvSpPr>
          <p:cNvPr id="19" name="Curved Up Arrow 18"/>
          <p:cNvSpPr/>
          <p:nvPr/>
        </p:nvSpPr>
        <p:spPr>
          <a:xfrm rot="19642960">
            <a:off x="6423421" y="2913323"/>
            <a:ext cx="952341" cy="475791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Multiply 20"/>
          <p:cNvSpPr/>
          <p:nvPr/>
        </p:nvSpPr>
        <p:spPr>
          <a:xfrm>
            <a:off x="5927937" y="2614363"/>
            <a:ext cx="563398" cy="639447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249502" y="1779465"/>
            <a:ext cx="181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6670" y="4036360"/>
            <a:ext cx="38100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 smtClean="0"/>
              <a:t>동생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4000" b="1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239" y="3774162"/>
            <a:ext cx="1813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0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8" name="Curved Up Arrow 27"/>
          <p:cNvSpPr/>
          <p:nvPr/>
        </p:nvSpPr>
        <p:spPr>
          <a:xfrm rot="20701278">
            <a:off x="1664231" y="4746613"/>
            <a:ext cx="960873" cy="380213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43123" y="4936720"/>
            <a:ext cx="111354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800" b="1" dirty="0" smtClean="0"/>
              <a:t>O</a:t>
            </a:r>
            <a:endParaRPr lang="en-US" sz="2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631648" y="4114800"/>
            <a:ext cx="5135600" cy="79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 smtClean="0"/>
              <a:t>아니요</a:t>
            </a:r>
            <a:r>
              <a:rPr lang="en-US" altLang="ko-KR" sz="3600" b="1" dirty="0" smtClean="0"/>
              <a:t>,</a:t>
            </a:r>
            <a:r>
              <a:rPr lang="ko-KR" altLang="en-US" sz="3600" b="1" dirty="0" smtClean="0"/>
              <a:t>동생</a:t>
            </a:r>
            <a:r>
              <a:rPr lang="ko-KR" altLang="en-US" sz="3600" b="1" u="sng" dirty="0" smtClean="0">
                <a:solidFill>
                  <a:srgbClr val="FF0000"/>
                </a:solidFill>
              </a:rPr>
              <a:t>이 아니에요</a:t>
            </a:r>
            <a:r>
              <a:rPr lang="en-US" altLang="ko-KR" sz="3600" b="1" u="sng" dirty="0" smtClean="0">
                <a:solidFill>
                  <a:srgbClr val="FF0000"/>
                </a:solidFill>
              </a:rPr>
              <a:t>.</a:t>
            </a:r>
            <a:endParaRPr lang="en-US" sz="4000" u="sng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49242" y="3792144"/>
            <a:ext cx="1813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 (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</a:rPr>
              <a:t>명사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Curved Up Arrow 31"/>
          <p:cNvSpPr/>
          <p:nvPr/>
        </p:nvSpPr>
        <p:spPr>
          <a:xfrm rot="20701278">
            <a:off x="6091938" y="4860934"/>
            <a:ext cx="1156412" cy="434811"/>
          </a:xfrm>
          <a:prstGeom prst="curvedUpArrow">
            <a:avLst>
              <a:gd name="adj1" fmla="val 0"/>
              <a:gd name="adj2" fmla="val 65226"/>
              <a:gd name="adj3" fmla="val 279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36741" y="4962361"/>
            <a:ext cx="111354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받침</a:t>
            </a:r>
            <a:r>
              <a:rPr lang="en-US" altLang="ko-KR" sz="2800" b="1" dirty="0" smtClean="0"/>
              <a:t>O</a:t>
            </a:r>
            <a:endParaRPr lang="en-US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1898" y="-21029"/>
            <a:ext cx="9112102" cy="769441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/>
              <a:t>-</a:t>
            </a:r>
            <a:r>
              <a:rPr lang="ko-KR" altLang="en-US" sz="4400" b="1" dirty="0" smtClean="0"/>
              <a:t>이에요</a:t>
            </a:r>
            <a:r>
              <a:rPr lang="en-US" altLang="ko-KR" sz="4400" b="1" dirty="0" smtClean="0"/>
              <a:t>?/</a:t>
            </a:r>
            <a:r>
              <a:rPr lang="ko-KR" altLang="en-US" sz="4400" b="1" dirty="0" smtClean="0"/>
              <a:t>예요</a:t>
            </a:r>
            <a:r>
              <a:rPr lang="en-US" altLang="ko-KR" sz="4400" b="1" dirty="0" smtClean="0"/>
              <a:t>?      -</a:t>
            </a:r>
            <a:r>
              <a:rPr lang="ko-KR" altLang="en-US" sz="4400" b="1" dirty="0" smtClean="0"/>
              <a:t>이</a:t>
            </a:r>
            <a:r>
              <a:rPr lang="en-US" altLang="ko-KR" sz="4400" b="1" dirty="0" smtClean="0"/>
              <a:t>/</a:t>
            </a:r>
            <a:r>
              <a:rPr lang="ko-KR" altLang="en-US" sz="4400" b="1" dirty="0" smtClean="0"/>
              <a:t>가 아니에요</a:t>
            </a:r>
            <a:r>
              <a:rPr lang="ko-KR" altLang="en-US" sz="3600" b="1" dirty="0" smtClean="0"/>
              <a:t> </a:t>
            </a:r>
            <a:endParaRPr lang="en-US" sz="3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750464" y="1726156"/>
            <a:ext cx="808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No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4891" y="3765519"/>
            <a:ext cx="808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No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5641012" y="4487195"/>
            <a:ext cx="457089" cy="42572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/>
          <p:cNvSpPr/>
          <p:nvPr/>
        </p:nvSpPr>
        <p:spPr>
          <a:xfrm>
            <a:off x="1246444" y="4445263"/>
            <a:ext cx="437737" cy="34259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/>
      <p:bldP spid="16" grpId="0"/>
      <p:bldP spid="18" grpId="0" animBg="1"/>
      <p:bldP spid="19" grpId="0" animBg="1"/>
      <p:bldP spid="21" grpId="0" animBg="1"/>
      <p:bldP spid="25" grpId="0"/>
      <p:bldP spid="26" grpId="0"/>
      <p:bldP spid="27" grpId="0"/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5" grpId="0"/>
      <p:bldP spid="36" grpId="0"/>
      <p:bldP spid="24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599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b="1" dirty="0" smtClean="0"/>
              <a:t>이번에는 친구들이 해 봐요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1535113"/>
            <a:ext cx="4390377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받침 </a:t>
            </a:r>
            <a:r>
              <a:rPr lang="en-US" altLang="ko-KR" dirty="0" smtClean="0"/>
              <a:t>O   </a:t>
            </a:r>
            <a:r>
              <a:rPr lang="en-US" altLang="ko-KR" dirty="0">
                <a:solidFill>
                  <a:srgbClr val="FF0000"/>
                </a:solidFill>
              </a:rPr>
              <a:t>-</a:t>
            </a:r>
            <a:r>
              <a:rPr lang="ko-KR" altLang="en-US" dirty="0" smtClean="0">
                <a:solidFill>
                  <a:srgbClr val="FF0000"/>
                </a:solidFill>
              </a:rPr>
              <a:t>이에요</a:t>
            </a:r>
            <a:r>
              <a:rPr lang="en-US" altLang="ko-KR" dirty="0" smtClean="0">
                <a:solidFill>
                  <a:srgbClr val="FF0000"/>
                </a:solidFill>
              </a:rPr>
              <a:t>?/</a:t>
            </a:r>
            <a:r>
              <a:rPr lang="ko-KR" altLang="en-US" dirty="0" smtClean="0">
                <a:solidFill>
                  <a:srgbClr val="FF0000"/>
                </a:solidFill>
              </a:rPr>
              <a:t>이 아니에요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6200" y="2174875"/>
            <a:ext cx="4390377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 fontScale="925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dirty="0" smtClean="0"/>
              <a:t>한국 사람</a:t>
            </a:r>
            <a:r>
              <a:rPr lang="en-US" altLang="ko-KR" dirty="0" smtClean="0"/>
              <a:t>________?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 smtClean="0"/>
              <a:t> 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한국 사람</a:t>
            </a:r>
            <a:r>
              <a:rPr lang="en-US" altLang="ko-KR" i="1" dirty="0" smtClean="0"/>
              <a:t>__</a:t>
            </a:r>
            <a:r>
              <a:rPr lang="en-US" altLang="ko-KR" i="1" dirty="0"/>
              <a:t>__</a:t>
            </a:r>
            <a:r>
              <a:rPr lang="en-US" altLang="ko-KR" i="1" dirty="0" smtClean="0"/>
              <a:t>_______.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ko-KR" altLang="en-US" dirty="0" smtClean="0"/>
              <a:t>남동생</a:t>
            </a:r>
            <a:r>
              <a:rPr lang="en-US" altLang="ko-KR" dirty="0" smtClean="0"/>
              <a:t>_____________?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 smtClean="0"/>
              <a:t>       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남동생</a:t>
            </a:r>
            <a:r>
              <a:rPr lang="en-US" altLang="ko-KR" dirty="0" smtClean="0"/>
              <a:t>_____________.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dirty="0" smtClean="0"/>
              <a:t>학생</a:t>
            </a:r>
            <a:r>
              <a:rPr lang="en-US" altLang="ko-KR" dirty="0" smtClean="0"/>
              <a:t>______________?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 smtClean="0"/>
              <a:t>       아니요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학생</a:t>
            </a:r>
            <a:r>
              <a:rPr lang="en-US" altLang="ko-KR" dirty="0" smtClean="0"/>
              <a:t>______________.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422774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dirty="0"/>
              <a:t>받침 </a:t>
            </a:r>
            <a:r>
              <a:rPr lang="en-US" altLang="ko-KR" dirty="0" smtClean="0"/>
              <a:t>X   </a:t>
            </a:r>
            <a:r>
              <a:rPr lang="en-US" altLang="ko-KR" dirty="0" smtClean="0">
                <a:solidFill>
                  <a:srgbClr val="FF0000"/>
                </a:solidFill>
              </a:rPr>
              <a:t>-</a:t>
            </a:r>
            <a:r>
              <a:rPr lang="ko-KR" altLang="en-US" dirty="0" smtClean="0">
                <a:solidFill>
                  <a:srgbClr val="FF0000"/>
                </a:solidFill>
              </a:rPr>
              <a:t>예요</a:t>
            </a:r>
            <a:r>
              <a:rPr lang="en-US" altLang="ko-KR" dirty="0" smtClean="0">
                <a:solidFill>
                  <a:srgbClr val="FF0000"/>
                </a:solidFill>
              </a:rPr>
              <a:t>?/</a:t>
            </a:r>
            <a:r>
              <a:rPr lang="ko-KR" altLang="en-US" dirty="0" smtClean="0">
                <a:solidFill>
                  <a:srgbClr val="FF0000"/>
                </a:solidFill>
              </a:rPr>
              <a:t>가 아니에요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422774" cy="392112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2200" dirty="0" smtClean="0"/>
              <a:t>할아버지</a:t>
            </a:r>
            <a:r>
              <a:rPr lang="en-US" altLang="ko-KR" sz="2200" dirty="0" smtClean="0"/>
              <a:t>________?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200" dirty="0" smtClean="0"/>
              <a:t>       아니요</a:t>
            </a:r>
            <a:r>
              <a:rPr lang="en-US" altLang="ko-KR" sz="2200" dirty="0" smtClean="0"/>
              <a:t>, </a:t>
            </a:r>
            <a:r>
              <a:rPr lang="ko-KR" altLang="en-US" sz="2200" dirty="0" smtClean="0"/>
              <a:t>할아버지</a:t>
            </a:r>
            <a:r>
              <a:rPr lang="en-US" altLang="ko-KR" sz="2200" dirty="0" smtClean="0"/>
              <a:t>_________.</a:t>
            </a:r>
            <a:endParaRPr lang="en-US" altLang="ko-KR" sz="22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ko-KR" altLang="en-US" sz="2200" dirty="0" smtClean="0"/>
              <a:t>언니</a:t>
            </a:r>
            <a:r>
              <a:rPr lang="en-US" altLang="ko-KR" sz="2200" dirty="0" smtClean="0"/>
              <a:t>_____________?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200" dirty="0" smtClean="0"/>
              <a:t>       아니요</a:t>
            </a:r>
            <a:r>
              <a:rPr lang="en-US" altLang="ko-KR" sz="2200" dirty="0" smtClean="0"/>
              <a:t>,</a:t>
            </a:r>
            <a:r>
              <a:rPr lang="ko-KR" altLang="en-US" sz="2200" dirty="0" smtClean="0"/>
              <a:t>언니</a:t>
            </a:r>
            <a:r>
              <a:rPr lang="en-US" altLang="ko-KR" sz="2200" dirty="0" smtClean="0"/>
              <a:t>___</a:t>
            </a:r>
            <a:r>
              <a:rPr lang="en-US" altLang="ko-KR" sz="2200" i="1" dirty="0" smtClean="0"/>
              <a:t>_</a:t>
            </a:r>
            <a:r>
              <a:rPr lang="en-US" altLang="ko-KR" sz="2200" dirty="0" smtClean="0"/>
              <a:t>__________.</a:t>
            </a:r>
            <a:endParaRPr lang="en-US" altLang="ko-KR" sz="22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sz="2200" dirty="0" smtClean="0"/>
              <a:t>아버지</a:t>
            </a:r>
            <a:r>
              <a:rPr lang="en-US" altLang="ko-KR" sz="2200" dirty="0" smtClean="0"/>
              <a:t>______________?</a:t>
            </a:r>
            <a:endParaRPr lang="en-US" altLang="ko-KR" sz="22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200" dirty="0" smtClean="0"/>
              <a:t>       아니요</a:t>
            </a:r>
            <a:r>
              <a:rPr lang="en-US" altLang="ko-KR" sz="2200" dirty="0"/>
              <a:t>, </a:t>
            </a:r>
            <a:r>
              <a:rPr lang="ko-KR" altLang="en-US" sz="2200" dirty="0" smtClean="0"/>
              <a:t>아버지</a:t>
            </a:r>
            <a:r>
              <a:rPr lang="en-US" altLang="ko-KR" sz="2200" dirty="0" smtClean="0"/>
              <a:t>___________.</a:t>
            </a:r>
            <a:endParaRPr lang="en-US" altLang="ko-KR" sz="22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46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381000" y="790613"/>
            <a:ext cx="4648200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13" name="object 5"/>
          <p:cNvSpPr/>
          <p:nvPr/>
        </p:nvSpPr>
        <p:spPr>
          <a:xfrm>
            <a:off x="1612827" y="1944447"/>
            <a:ext cx="5404442" cy="1217551"/>
          </a:xfrm>
          <a:custGeom>
            <a:avLst/>
            <a:gdLst/>
            <a:ahLst/>
            <a:cxnLst/>
            <a:rect l="l" t="t" r="r" b="b"/>
            <a:pathLst>
              <a:path w="5747231" h="2507262">
                <a:moveTo>
                  <a:pt x="143966" y="0"/>
                </a:moveTo>
                <a:lnTo>
                  <a:pt x="96525" y="279"/>
                </a:lnTo>
                <a:lnTo>
                  <a:pt x="46898" y="4365"/>
                </a:lnTo>
                <a:lnTo>
                  <a:pt x="12124" y="25458"/>
                </a:lnTo>
                <a:lnTo>
                  <a:pt x="938" y="76725"/>
                </a:lnTo>
                <a:lnTo>
                  <a:pt x="0" y="117864"/>
                </a:lnTo>
                <a:lnTo>
                  <a:pt x="5" y="2389427"/>
                </a:lnTo>
                <a:lnTo>
                  <a:pt x="904" y="2429946"/>
                </a:lnTo>
                <a:lnTo>
                  <a:pt x="7505" y="2472004"/>
                </a:lnTo>
                <a:lnTo>
                  <a:pt x="34888" y="2499620"/>
                </a:lnTo>
                <a:lnTo>
                  <a:pt x="76696" y="2506321"/>
                </a:lnTo>
                <a:lnTo>
                  <a:pt x="117841" y="2507258"/>
                </a:lnTo>
                <a:lnTo>
                  <a:pt x="5628561" y="2507262"/>
                </a:lnTo>
                <a:lnTo>
                  <a:pt x="5650707" y="2507018"/>
                </a:lnTo>
                <a:lnTo>
                  <a:pt x="5700335" y="2502931"/>
                </a:lnTo>
                <a:lnTo>
                  <a:pt x="5735108" y="2481837"/>
                </a:lnTo>
                <a:lnTo>
                  <a:pt x="5746293" y="2430568"/>
                </a:lnTo>
                <a:lnTo>
                  <a:pt x="5747231" y="2389427"/>
                </a:lnTo>
                <a:lnTo>
                  <a:pt x="5747225" y="117864"/>
                </a:lnTo>
                <a:lnTo>
                  <a:pt x="5746327" y="77360"/>
                </a:lnTo>
                <a:lnTo>
                  <a:pt x="5739726" y="35298"/>
                </a:lnTo>
                <a:lnTo>
                  <a:pt x="5712347" y="7679"/>
                </a:lnTo>
                <a:lnTo>
                  <a:pt x="5670544" y="977"/>
                </a:lnTo>
                <a:lnTo>
                  <a:pt x="5629405" y="38"/>
                </a:lnTo>
                <a:lnTo>
                  <a:pt x="1439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6"/>
          <p:cNvSpPr/>
          <p:nvPr/>
        </p:nvSpPr>
        <p:spPr>
          <a:xfrm>
            <a:off x="533400" y="1742711"/>
            <a:ext cx="7201589" cy="4056678"/>
          </a:xfrm>
          <a:custGeom>
            <a:avLst/>
            <a:gdLst/>
            <a:ahLst/>
            <a:cxnLst/>
            <a:rect l="l" t="t" r="r" b="b"/>
            <a:pathLst>
              <a:path w="5747308" h="2507297">
                <a:moveTo>
                  <a:pt x="144005" y="0"/>
                </a:moveTo>
                <a:lnTo>
                  <a:pt x="96564" y="279"/>
                </a:lnTo>
                <a:lnTo>
                  <a:pt x="46937" y="4365"/>
                </a:lnTo>
                <a:lnTo>
                  <a:pt x="12163" y="25458"/>
                </a:lnTo>
                <a:lnTo>
                  <a:pt x="977" y="76725"/>
                </a:lnTo>
                <a:lnTo>
                  <a:pt x="38" y="117864"/>
                </a:lnTo>
                <a:lnTo>
                  <a:pt x="0" y="2363304"/>
                </a:lnTo>
                <a:lnTo>
                  <a:pt x="34" y="2388599"/>
                </a:lnTo>
                <a:lnTo>
                  <a:pt x="943" y="2429946"/>
                </a:lnTo>
                <a:lnTo>
                  <a:pt x="7544" y="2472004"/>
                </a:lnTo>
                <a:lnTo>
                  <a:pt x="34927" y="2499620"/>
                </a:lnTo>
                <a:lnTo>
                  <a:pt x="76735" y="2506321"/>
                </a:lnTo>
                <a:lnTo>
                  <a:pt x="117880" y="2507258"/>
                </a:lnTo>
                <a:lnTo>
                  <a:pt x="5603303" y="2507297"/>
                </a:lnTo>
                <a:lnTo>
                  <a:pt x="5628600" y="2507262"/>
                </a:lnTo>
                <a:lnTo>
                  <a:pt x="5669950" y="2506354"/>
                </a:lnTo>
                <a:lnTo>
                  <a:pt x="5712012" y="2499753"/>
                </a:lnTo>
                <a:lnTo>
                  <a:pt x="5739631" y="2472373"/>
                </a:lnTo>
                <a:lnTo>
                  <a:pt x="5746332" y="2430568"/>
                </a:lnTo>
                <a:lnTo>
                  <a:pt x="5747270" y="2389427"/>
                </a:lnTo>
                <a:lnTo>
                  <a:pt x="5747308" y="144005"/>
                </a:lnTo>
                <a:lnTo>
                  <a:pt x="5747273" y="118709"/>
                </a:lnTo>
                <a:lnTo>
                  <a:pt x="5746365" y="77360"/>
                </a:lnTo>
                <a:lnTo>
                  <a:pt x="5739765" y="35298"/>
                </a:lnTo>
                <a:lnTo>
                  <a:pt x="5712385" y="7679"/>
                </a:lnTo>
                <a:lnTo>
                  <a:pt x="5670583" y="977"/>
                </a:lnTo>
                <a:lnTo>
                  <a:pt x="5629444" y="38"/>
                </a:lnTo>
                <a:lnTo>
                  <a:pt x="144005" y="0"/>
                </a:lnTo>
                <a:close/>
              </a:path>
            </a:pathLst>
          </a:custGeom>
          <a:ln w="12700">
            <a:solidFill>
              <a:srgbClr val="7477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7"/>
          <p:cNvSpPr/>
          <p:nvPr/>
        </p:nvSpPr>
        <p:spPr>
          <a:xfrm>
            <a:off x="918641" y="3174520"/>
            <a:ext cx="7082158" cy="45934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8"/>
          <p:cNvSpPr/>
          <p:nvPr/>
        </p:nvSpPr>
        <p:spPr>
          <a:xfrm>
            <a:off x="1157383" y="3398204"/>
            <a:ext cx="1712470" cy="1450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9"/>
          <p:cNvSpPr/>
          <p:nvPr/>
        </p:nvSpPr>
        <p:spPr>
          <a:xfrm>
            <a:off x="1013826" y="1877605"/>
            <a:ext cx="1712470" cy="1101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859458" y="1477798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51161" y="0"/>
                </a:moveTo>
                <a:lnTo>
                  <a:pt x="12535" y="27943"/>
                </a:lnTo>
                <a:lnTo>
                  <a:pt x="5302" y="40058"/>
                </a:lnTo>
                <a:lnTo>
                  <a:pt x="0" y="54707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849815" y="157902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3"/>
          <p:cNvSpPr/>
          <p:nvPr/>
        </p:nvSpPr>
        <p:spPr>
          <a:xfrm>
            <a:off x="862963" y="1619850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0" y="0"/>
                </a:moveTo>
                <a:lnTo>
                  <a:pt x="27943" y="38625"/>
                </a:lnTo>
                <a:lnTo>
                  <a:pt x="40058" y="45858"/>
                </a:lnTo>
                <a:lnTo>
                  <a:pt x="54707" y="51161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9"/>
          <p:cNvSpPr/>
          <p:nvPr/>
        </p:nvSpPr>
        <p:spPr>
          <a:xfrm>
            <a:off x="856165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0"/>
          <p:cNvSpPr/>
          <p:nvPr/>
        </p:nvSpPr>
        <p:spPr>
          <a:xfrm>
            <a:off x="856165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945065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945065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28"/>
          <p:cNvSpPr txBox="1"/>
          <p:nvPr/>
        </p:nvSpPr>
        <p:spPr>
          <a:xfrm>
            <a:off x="4049962" y="4165546"/>
            <a:ext cx="375736" cy="2753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pc="50" dirty="0" smtClean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5" name="object 29"/>
          <p:cNvSpPr txBox="1"/>
          <p:nvPr/>
        </p:nvSpPr>
        <p:spPr>
          <a:xfrm>
            <a:off x="4562168" y="4205289"/>
            <a:ext cx="2126640" cy="1049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형</a:t>
            </a:r>
            <a:r>
              <a:rPr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이에요</a:t>
            </a:r>
            <a:r>
              <a:rPr spc="130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1050" dirty="0"/>
          </a:p>
          <a:p>
            <a:pPr marL="12700">
              <a:lnSpc>
                <a:spcPct val="100000"/>
              </a:lnSpc>
            </a:pPr>
            <a:r>
              <a:rPr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네</a:t>
            </a:r>
            <a:r>
              <a:rPr spc="-20" dirty="0" smtClean="0">
                <a:solidFill>
                  <a:srgbClr val="231F20"/>
                </a:solidFill>
                <a:latin typeface="Malgun Gothic"/>
                <a:cs typeface="Malgun Gothic"/>
              </a:rPr>
              <a:t>,</a:t>
            </a:r>
            <a:r>
              <a:rPr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우</a:t>
            </a:r>
            <a:r>
              <a:rPr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리</a:t>
            </a:r>
            <a:r>
              <a:rPr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형</a:t>
            </a:r>
            <a:r>
              <a:rPr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이에요</a:t>
            </a:r>
            <a:r>
              <a:rPr spc="30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6" name="object 30"/>
          <p:cNvSpPr txBox="1"/>
          <p:nvPr/>
        </p:nvSpPr>
        <p:spPr>
          <a:xfrm>
            <a:off x="4081061" y="4550399"/>
            <a:ext cx="422166" cy="4277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pc="85" dirty="0" smtClean="0">
                <a:solidFill>
                  <a:srgbClr val="808285"/>
                </a:solidFill>
                <a:latin typeface="Malgun Gothic"/>
                <a:cs typeface="Malgun Gothic"/>
              </a:rPr>
              <a:t>B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37" name="object 31"/>
          <p:cNvSpPr txBox="1"/>
          <p:nvPr/>
        </p:nvSpPr>
        <p:spPr>
          <a:xfrm>
            <a:off x="3969359" y="2314513"/>
            <a:ext cx="345689" cy="1665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50" dirty="0" smtClean="0">
                <a:solidFill>
                  <a:srgbClr val="808285"/>
                </a:solidFill>
                <a:latin typeface="Malgun Gothic"/>
                <a:cs typeface="Malgun Gothic"/>
              </a:rPr>
              <a:t>A</a:t>
            </a:r>
            <a:endParaRPr sz="2000" dirty="0">
              <a:latin typeface="Malgun Gothic"/>
              <a:cs typeface="Malgun Gothic"/>
            </a:endParaRPr>
          </a:p>
        </p:txBody>
      </p:sp>
      <p:sp>
        <p:nvSpPr>
          <p:cNvPr id="38" name="object 32"/>
          <p:cNvSpPr txBox="1"/>
          <p:nvPr/>
        </p:nvSpPr>
        <p:spPr>
          <a:xfrm>
            <a:off x="4426560" y="2281394"/>
            <a:ext cx="2126640" cy="805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누구</a:t>
            </a:r>
            <a:r>
              <a:rPr sz="2000"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예요</a:t>
            </a:r>
            <a:r>
              <a:rPr sz="2000" spc="130" dirty="0" smtClean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sz="2000" dirty="0">
              <a:latin typeface="Malgun Gothic"/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1100" dirty="0"/>
          </a:p>
          <a:p>
            <a:pPr marL="12700">
              <a:lnSpc>
                <a:spcPct val="100000"/>
              </a:lnSpc>
            </a:pPr>
            <a:r>
              <a:rPr sz="2000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우</a:t>
            </a:r>
            <a:r>
              <a:rPr sz="2000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리</a:t>
            </a:r>
            <a:r>
              <a:rPr sz="2000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2000" spc="-145" dirty="0" smtClean="0">
                <a:solidFill>
                  <a:srgbClr val="231F20"/>
                </a:solidFill>
                <a:latin typeface="Malgun Gothic"/>
                <a:cs typeface="Malgun Gothic"/>
              </a:rPr>
              <a:t>어머</a:t>
            </a:r>
            <a:r>
              <a:rPr sz="2000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니</a:t>
            </a:r>
            <a:r>
              <a:rPr sz="2000" spc="-145" dirty="0" smtClean="0">
                <a:solidFill>
                  <a:srgbClr val="F05A88"/>
                </a:solidFill>
                <a:latin typeface="Malgun Gothic"/>
                <a:cs typeface="Malgun Gothic"/>
              </a:rPr>
              <a:t>예요</a:t>
            </a:r>
            <a:r>
              <a:rPr sz="2000" spc="30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sz="2000" dirty="0">
              <a:latin typeface="Malgun Gothic"/>
              <a:cs typeface="Malgun Gothic"/>
            </a:endParaRPr>
          </a:p>
        </p:txBody>
      </p:sp>
      <p:sp>
        <p:nvSpPr>
          <p:cNvPr id="40" name="object 33"/>
          <p:cNvSpPr txBox="1"/>
          <p:nvPr/>
        </p:nvSpPr>
        <p:spPr>
          <a:xfrm>
            <a:off x="3969359" y="2733824"/>
            <a:ext cx="337621" cy="2543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85" dirty="0" smtClean="0">
                <a:solidFill>
                  <a:srgbClr val="808285"/>
                </a:solidFill>
                <a:latin typeface="Malgun Gothic"/>
                <a:cs typeface="Malgun Gothic"/>
              </a:rPr>
              <a:t>B</a:t>
            </a:r>
            <a:endParaRPr sz="2000" dirty="0">
              <a:latin typeface="Malgun Gothic"/>
              <a:cs typeface="Malgun Gothic"/>
            </a:endParaRPr>
          </a:p>
        </p:txBody>
      </p:sp>
      <p:sp>
        <p:nvSpPr>
          <p:cNvPr id="41" name="object 4"/>
          <p:cNvSpPr/>
          <p:nvPr/>
        </p:nvSpPr>
        <p:spPr>
          <a:xfrm>
            <a:off x="5434501" y="1285157"/>
            <a:ext cx="2204035" cy="435080"/>
          </a:xfrm>
          <a:custGeom>
            <a:avLst/>
            <a:gdLst/>
            <a:ahLst/>
            <a:cxnLst/>
            <a:rect l="l" t="t" r="r" b="b"/>
            <a:pathLst>
              <a:path w="1547990" h="683996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612462"/>
                </a:lnTo>
                <a:lnTo>
                  <a:pt x="1117" y="653558"/>
                </a:lnTo>
                <a:lnTo>
                  <a:pt x="30178" y="682849"/>
                </a:lnTo>
                <a:lnTo>
                  <a:pt x="1475994" y="683996"/>
                </a:lnTo>
                <a:lnTo>
                  <a:pt x="1499714" y="683856"/>
                </a:lnTo>
                <a:lnTo>
                  <a:pt x="1538932" y="675054"/>
                </a:lnTo>
                <a:lnTo>
                  <a:pt x="1547843" y="636074"/>
                </a:lnTo>
                <a:lnTo>
                  <a:pt x="1547990" y="612462"/>
                </a:lnTo>
                <a:lnTo>
                  <a:pt x="1547987" y="71534"/>
                </a:lnTo>
                <a:lnTo>
                  <a:pt x="1546872" y="30438"/>
                </a:lnTo>
                <a:lnTo>
                  <a:pt x="1517811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8A8BC4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</a:rPr>
              <a:t>이에요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?/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예요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?</a:t>
            </a:r>
            <a:endParaRPr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70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57225"/>
            <a:ext cx="8762999" cy="55435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121063" y="3307915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예요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24611" y="3613062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예요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08329" y="4355595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73463" y="4675092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이에요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68663" y="5430151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예요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03351" y="5754402"/>
            <a:ext cx="1322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아빠예요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6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68" y="1052303"/>
            <a:ext cx="8610600" cy="519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2" name="object 15"/>
          <p:cNvSpPr/>
          <p:nvPr/>
        </p:nvSpPr>
        <p:spPr>
          <a:xfrm>
            <a:off x="2913012" y="1612799"/>
            <a:ext cx="64107" cy="88513"/>
          </a:xfrm>
          <a:custGeom>
            <a:avLst/>
            <a:gdLst/>
            <a:ahLst/>
            <a:cxnLst/>
            <a:rect l="l" t="t" r="r" b="b"/>
            <a:pathLst>
              <a:path w="51161" h="54707">
                <a:moveTo>
                  <a:pt x="0" y="54707"/>
                </a:moveTo>
                <a:lnTo>
                  <a:pt x="38625" y="26763"/>
                </a:lnTo>
                <a:lnTo>
                  <a:pt x="45858" y="14648"/>
                </a:lnTo>
                <a:lnTo>
                  <a:pt x="51161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6"/>
          <p:cNvSpPr/>
          <p:nvPr/>
        </p:nvSpPr>
        <p:spPr>
          <a:xfrm>
            <a:off x="2961115" y="1566277"/>
            <a:ext cx="45719" cy="45934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700" y="0"/>
                </a:lnTo>
              </a:path>
            </a:pathLst>
          </a:custGeom>
          <a:ln w="1275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2905964" y="1474296"/>
            <a:ext cx="68550" cy="82776"/>
          </a:xfrm>
          <a:custGeom>
            <a:avLst/>
            <a:gdLst/>
            <a:ahLst/>
            <a:cxnLst/>
            <a:rect l="l" t="t" r="r" b="b"/>
            <a:pathLst>
              <a:path w="54707" h="51161">
                <a:moveTo>
                  <a:pt x="54707" y="51161"/>
                </a:moveTo>
                <a:lnTo>
                  <a:pt x="26763" y="12535"/>
                </a:lnTo>
                <a:lnTo>
                  <a:pt x="14648" y="5302"/>
                </a:ln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2878564" y="16743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2967464" y="1585403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2967464" y="15599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2878564" y="1471001"/>
            <a:ext cx="45719" cy="45934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9A9CC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823310"/>
            <a:ext cx="8610599" cy="52673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467743" y="327611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이 아니에요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99778" y="538754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이 아니에요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63607" y="42734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</a:t>
            </a:r>
            <a:r>
              <a:rPr lang="ko-KR" altLang="en-US" dirty="0" smtClean="0">
                <a:solidFill>
                  <a:srgbClr val="FF0000"/>
                </a:solidFill>
              </a:rPr>
              <a:t> 아니에요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9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1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8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 우리 동생이에요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3860799"/>
            <a:ext cx="3695895" cy="223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912" y="3855883"/>
            <a:ext cx="4046487" cy="22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Rounded Rectangle 47"/>
          <p:cNvSpPr/>
          <p:nvPr/>
        </p:nvSpPr>
        <p:spPr>
          <a:xfrm>
            <a:off x="5562600" y="2671962"/>
            <a:ext cx="3473895" cy="3429013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형이에요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  아니요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동생이에요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할머니예요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네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할머니예요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3.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중국 사람이에요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아니요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한국 사람이에요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5953" t="913" r="8428" b="3092"/>
          <a:stretch/>
        </p:blipFill>
        <p:spPr>
          <a:xfrm>
            <a:off x="155094" y="707333"/>
            <a:ext cx="5480361" cy="5359229"/>
          </a:xfrm>
          <a:prstGeom prst="rect">
            <a:avLst/>
          </a:prstGeom>
        </p:spPr>
      </p:pic>
      <p:pic>
        <p:nvPicPr>
          <p:cNvPr id="4" name="Track 0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947" y="996795"/>
            <a:ext cx="1676400" cy="138570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219516" y="2133839"/>
            <a:ext cx="248835" cy="23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965853" y="3842467"/>
            <a:ext cx="248835" cy="2554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18472" y="5556004"/>
            <a:ext cx="248835" cy="232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48" grpId="0" animBg="1"/>
      <p:bldP spid="5" grpId="0" animBg="1"/>
      <p:bldP spid="4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339343"/>
            <a:ext cx="4963614" cy="3669604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들어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Rounded Rectangle 47"/>
          <p:cNvSpPr/>
          <p:nvPr/>
        </p:nvSpPr>
        <p:spPr>
          <a:xfrm>
            <a:off x="5202490" y="703646"/>
            <a:ext cx="3895386" cy="5506654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1. </a:t>
            </a:r>
            <a:r>
              <a:rPr lang="ko-KR" altLang="en-US" b="1" dirty="0" smtClean="0">
                <a:solidFill>
                  <a:schemeClr val="tx1"/>
                </a:solidFill>
              </a:rPr>
              <a:t>토마스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누구예요 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</a:rPr>
              <a:t>    민지 </a:t>
            </a:r>
            <a:r>
              <a:rPr lang="en-US" altLang="ko-KR" b="1" dirty="0" smtClean="0">
                <a:solidFill>
                  <a:schemeClr val="tx1"/>
                </a:solidFill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</a:rPr>
              <a:t> 우리 오빠예요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</a:t>
            </a:r>
            <a:r>
              <a:rPr lang="ko-KR" altLang="en-US" b="1" dirty="0" smtClean="0">
                <a:solidFill>
                  <a:schemeClr val="tx1"/>
                </a:solidFill>
              </a:rPr>
              <a:t>토마스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오빠는 학생이에요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</a:t>
            </a:r>
            <a:r>
              <a:rPr lang="ko-KR" altLang="en-US" b="1" dirty="0" smtClean="0">
                <a:solidFill>
                  <a:schemeClr val="tx1"/>
                </a:solidFill>
              </a:rPr>
              <a:t>민지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네</a:t>
            </a:r>
            <a:r>
              <a:rPr lang="en-US" altLang="ko-KR" b="1" dirty="0" smtClean="0">
                <a:solidFill>
                  <a:schemeClr val="tx1"/>
                </a:solidFill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</a:rPr>
              <a:t>학생이에요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2. </a:t>
            </a:r>
            <a:r>
              <a:rPr lang="ko-KR" altLang="en-US" b="1" dirty="0" smtClean="0">
                <a:solidFill>
                  <a:schemeClr val="tx1"/>
                </a:solidFill>
              </a:rPr>
              <a:t>민수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누구예요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</a:t>
            </a:r>
            <a:r>
              <a:rPr lang="ko-KR" altLang="en-US" b="1" dirty="0" smtClean="0">
                <a:solidFill>
                  <a:schemeClr val="tx1"/>
                </a:solidFill>
              </a:rPr>
              <a:t>세라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우리 선생님이에요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민수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선생님은 독일 사람이에요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세라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아니요</a:t>
            </a:r>
            <a:r>
              <a:rPr lang="en-US" altLang="ko-KR" b="1" dirty="0" smtClean="0">
                <a:solidFill>
                  <a:schemeClr val="tx1"/>
                </a:solidFill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</a:rPr>
              <a:t>한국 사람이에요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3.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민수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누구예요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이자벨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피에르예요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</a:t>
            </a:r>
            <a:r>
              <a:rPr lang="ko-KR" altLang="en-US" b="1" dirty="0" smtClean="0">
                <a:solidFill>
                  <a:schemeClr val="tx1"/>
                </a:solidFill>
              </a:rPr>
              <a:t>민수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피에르는 친구예요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 </a:t>
            </a:r>
            <a:r>
              <a:rPr lang="ko-KR" altLang="en-US" b="1" dirty="0" smtClean="0">
                <a:solidFill>
                  <a:schemeClr val="tx1"/>
                </a:solidFill>
              </a:rPr>
              <a:t>이자벨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아니요</a:t>
            </a:r>
            <a:r>
              <a:rPr lang="en-US" altLang="ko-KR" b="1" dirty="0" smtClean="0">
                <a:solidFill>
                  <a:schemeClr val="tx1"/>
                </a:solidFill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</a:rPr>
              <a:t>동생이에요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90800" y="2251489"/>
            <a:ext cx="2288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네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학생이에요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4400" y="3270715"/>
            <a:ext cx="2668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아니요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한국 사람이에요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90800" y="4259163"/>
            <a:ext cx="2565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아니요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동생이에요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2" name="Track 0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762000"/>
            <a:ext cx="980273" cy="82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6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8" grpId="0" animBg="1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Read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62000"/>
            <a:ext cx="8382000" cy="53849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99311" y="4267200"/>
            <a:ext cx="2288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네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선생님이에요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99311" y="4857055"/>
            <a:ext cx="2288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누나예요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99310" y="5431868"/>
            <a:ext cx="3582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아니요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학생이 아니에요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4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Read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90600"/>
            <a:ext cx="8686800" cy="50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7138" y="5074780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097" r="3659" b="1367"/>
          <a:stretch/>
        </p:blipFill>
        <p:spPr>
          <a:xfrm>
            <a:off x="880643" y="838200"/>
            <a:ext cx="7196557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문화를 배워요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Learn Culture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6" name="object 13"/>
          <p:cNvSpPr/>
          <p:nvPr/>
        </p:nvSpPr>
        <p:spPr>
          <a:xfrm>
            <a:off x="8113006" y="0"/>
            <a:ext cx="931110" cy="1224539"/>
          </a:xfrm>
          <a:prstGeom prst="rect">
            <a:avLst/>
          </a:prstGeom>
          <a:blipFill>
            <a:blip r:embed="rId2" cstate="print"/>
            <a:srcRect/>
            <a:stretch>
              <a:fillRect l="-1052961" b="-30990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589" t="6780" r="980" b="4162"/>
          <a:stretch/>
        </p:blipFill>
        <p:spPr>
          <a:xfrm>
            <a:off x="7620" y="675178"/>
            <a:ext cx="4488180" cy="56494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524000"/>
            <a:ext cx="45483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문법 영상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865" y="4960499"/>
            <a:ext cx="8229600" cy="1078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https://www.youtube.com/watch?v=WWe8OHP49go/</a:t>
            </a:r>
            <a:r>
              <a:rPr lang="ko-KR" altLang="en-US" sz="2400" dirty="0" smtClean="0">
                <a:solidFill>
                  <a:srgbClr val="00B0F0"/>
                </a:solidFill>
                <a:hlinkClick r:id="rId2"/>
              </a:rPr>
              <a:t>한국어 배우기</a:t>
            </a: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  <a:hlinkClick r:id="rId2"/>
              </a:rPr>
              <a:t>문법 바로가기 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447800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 N[</a:t>
            </a:r>
            <a:r>
              <a:rPr lang="ko-KR" altLang="en-US" sz="3200" dirty="0" smtClean="0"/>
              <a:t>명사</a:t>
            </a:r>
            <a:r>
              <a:rPr lang="en-US" altLang="ko-KR" sz="3200" dirty="0" smtClean="0"/>
              <a:t>]</a:t>
            </a:r>
            <a:r>
              <a:rPr lang="ko-KR" altLang="en-US" sz="3200" dirty="0" smtClean="0"/>
              <a:t>이에요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예요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77982" y="4177724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</a:t>
            </a:r>
            <a:r>
              <a:rPr lang="en-US" sz="3200" dirty="0"/>
              <a:t>) </a:t>
            </a:r>
            <a:r>
              <a:rPr lang="en-US" sz="3200" dirty="0" smtClean="0"/>
              <a:t>N[</a:t>
            </a:r>
            <a:r>
              <a:rPr lang="ko-KR" altLang="en-US" sz="3200" dirty="0" smtClean="0"/>
              <a:t>명사</a:t>
            </a:r>
            <a:r>
              <a:rPr lang="en-US" altLang="ko-KR" sz="3200" dirty="0" smtClean="0"/>
              <a:t>]</a:t>
            </a:r>
            <a:r>
              <a:rPr lang="ko-KR" altLang="en-US" sz="3200" dirty="0" smtClean="0"/>
              <a:t>이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가 아니에요</a:t>
            </a:r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2362200"/>
            <a:ext cx="8229600" cy="1078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https://www.youtube.com/watch?v=xwJADfXcxNA</a:t>
            </a:r>
            <a:r>
              <a:rPr lang="ko-KR" altLang="en-US" sz="2400" dirty="0" smtClean="0">
                <a:solidFill>
                  <a:srgbClr val="00B0F0"/>
                </a:solidFill>
                <a:hlinkClick r:id="rId3"/>
              </a:rPr>
              <a:t>한국어 배우기</a:t>
            </a: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  <a:hlinkClick r:id="rId3"/>
              </a:rPr>
              <a:t>문법 바로가기 링크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78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 동화 </a:t>
            </a:r>
            <a:r>
              <a:rPr kumimoji="1" lang="en-US" altLang="ko-KR" dirty="0" smtClean="0"/>
              <a:t>– </a:t>
            </a:r>
            <a:r>
              <a:rPr kumimoji="1" lang="ko-KR" altLang="en-US" dirty="0" smtClean="0"/>
              <a:t>쓰기 숙제</a:t>
            </a:r>
            <a:endParaRPr kumimoji="1" lang="x-none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2805515"/>
            <a:ext cx="8229600" cy="1600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hlinkClick r:id="rId2"/>
              </a:rPr>
              <a:t>https://www.youtube.com/watch?v=fPh4EyAKI4w</a:t>
            </a:r>
            <a:endParaRPr lang="en-US" altLang="ko-KR" sz="3000" dirty="0">
              <a:hlinkClick r:id="rId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5344" y="1260962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핑크퐁 </a:t>
            </a:r>
            <a:r>
              <a:rPr lang="en-US" altLang="ko-KR" sz="3600" dirty="0" smtClean="0"/>
              <a:t>&lt;</a:t>
            </a:r>
            <a:r>
              <a:rPr lang="ko-KR" altLang="en-US" sz="3600" b="1" dirty="0" smtClean="0"/>
              <a:t>팥죽 할머니와 호랑이</a:t>
            </a:r>
            <a:r>
              <a:rPr lang="en-US" altLang="ko-KR" sz="3600" dirty="0" smtClean="0"/>
              <a:t>&gt;</a:t>
            </a:r>
            <a:endParaRPr lang="en-US" sz="36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944562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ko-KR" altLang="en-US" sz="3600" dirty="0" smtClean="0"/>
              <a:t>전래 동화</a:t>
            </a:r>
            <a:r>
              <a:rPr kumimoji="1" lang="en-US" altLang="ko-KR" sz="3600" dirty="0" smtClean="0"/>
              <a:t>&lt;</a:t>
            </a:r>
            <a:r>
              <a:rPr kumimoji="1" lang="ko-KR" altLang="en-US" sz="3600" dirty="0" smtClean="0"/>
              <a:t>팥죽 할머니와 호랑이</a:t>
            </a:r>
            <a:r>
              <a:rPr kumimoji="1" lang="en-US" altLang="ko-KR" sz="3600" dirty="0" smtClean="0"/>
              <a:t>&gt;</a:t>
            </a:r>
            <a:endParaRPr kumimoji="1" lang="x-none" altLang="en-US" sz="3600" dirty="0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546D1850-802D-D44A-9028-D38F293A2213}"/>
              </a:ext>
            </a:extLst>
          </p:cNvPr>
          <p:cNvSpPr>
            <a:spLocks noGrp="1"/>
          </p:cNvSpPr>
          <p:nvPr/>
        </p:nvSpPr>
        <p:spPr>
          <a:xfrm>
            <a:off x="304800" y="1133907"/>
            <a:ext cx="8229600" cy="427629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457200" marR="0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ko-K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전래동화에 나오는 새 단어 뜻을 알아봅시다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팥죽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호랑이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자라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지게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알밤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쇠똥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아궁이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동짓날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400050" algn="l"/>
              </a:tabLst>
            </a:pPr>
            <a:r>
              <a:rPr lang="ko-KR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집어던지다</a:t>
            </a:r>
            <a:r>
              <a:rPr lang="en-US" sz="15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-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2.</a:t>
            </a:r>
            <a:r>
              <a:rPr lang="ko-K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이 동화에서는 호랑이는 왜 할머니를 바로 잡아먹지 않고 살려 뒀나요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r>
              <a:rPr lang="en-US" sz="1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In this fairy tale, why didn't the tiger eat the grandmother right away?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100" dirty="0" smtClean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r>
              <a:rPr lang="ko-K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한국의 동짓날은 언제이고 먹는 음식은 무엇 인가요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?</a:t>
            </a:r>
            <a:r>
              <a:rPr lang="en-US" sz="225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When is the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Dongjinal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(winter solstice) in Korea and what do you eat?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11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1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71" y="1566873"/>
            <a:ext cx="8514629" cy="391952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b="1" dirty="0"/>
              <a:t>Quizlet </a:t>
            </a:r>
            <a:r>
              <a:rPr kumimoji="1" lang="ko-KR" altLang="en-US" sz="4000" b="1" dirty="0" smtClean="0"/>
              <a:t> </a:t>
            </a:r>
            <a:r>
              <a:rPr kumimoji="1" lang="en-US" altLang="ko-KR" sz="4000" b="1" dirty="0"/>
              <a:t>8</a:t>
            </a:r>
            <a:r>
              <a:rPr kumimoji="1" lang="ko-KR" altLang="en-US" sz="4000" b="1" dirty="0" smtClean="0"/>
              <a:t>과 단어 복습하기</a:t>
            </a:r>
            <a:endParaRPr kumimoji="1" lang="en-US" altLang="ko-KR" sz="4000" b="1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b="1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2800" dirty="0" smtClean="0">
                <a:hlinkClick r:id="rId3"/>
              </a:rPr>
              <a:t>https://quizlet.com/_8cpb1t?x=1jqt&amp;i=2raghe/NAKS </a:t>
            </a:r>
            <a:r>
              <a:rPr kumimoji="1" lang="ko-KR" altLang="en-US" sz="2800" dirty="0" smtClean="0">
                <a:hlinkClick r:id="rId3"/>
              </a:rPr>
              <a:t>퀴즈렛</a:t>
            </a:r>
            <a:r>
              <a:rPr kumimoji="1" lang="en-US" altLang="ko-KR" sz="2800" dirty="0" smtClean="0">
                <a:hlinkClick r:id="rId3"/>
              </a:rPr>
              <a:t>/</a:t>
            </a:r>
            <a:r>
              <a:rPr kumimoji="1" lang="ko-KR" altLang="en-US" sz="2800" dirty="0" smtClean="0">
                <a:hlinkClick r:id="rId3"/>
              </a:rPr>
              <a:t>플래쉬 카드 바로가기 </a:t>
            </a:r>
            <a:endParaRPr kumimoji="1" lang="en-US" altLang="ko-KR" sz="2800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dirty="0" smtClean="0"/>
              <a:t> 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P. 68</a:t>
            </a:r>
            <a:r>
              <a:rPr kumimoji="1" lang="ko-KR" altLang="en-US" sz="2800" dirty="0" smtClean="0">
                <a:solidFill>
                  <a:schemeClr val="bg1"/>
                </a:solidFill>
              </a:rPr>
              <a:t>을 펴세요</a:t>
            </a:r>
            <a:r>
              <a:rPr kumimoji="1" lang="en-US" altLang="ko-KR" sz="2800" dirty="0" smtClean="0">
                <a:solidFill>
                  <a:schemeClr val="bg1"/>
                </a:solidFill>
              </a:rPr>
              <a:t>.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3" y="642937"/>
            <a:ext cx="9036495" cy="573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</a:t>
            </a:r>
            <a:r>
              <a:rPr lang="en-US" sz="3100" dirty="0">
                <a:latin typeface="Arial Rounded MT Bold" panose="020F0704030504030204" pitchFamily="34" charset="0"/>
              </a:rPr>
              <a:t>8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36-39</a:t>
            </a: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kumimoji="1" lang="en-US" altLang="ko-KR" sz="2800" dirty="0">
                <a:hlinkClick r:id="rId2"/>
              </a:rPr>
              <a:t>https://quizlet.com/_8cpb1t?x=1jqt&amp;i=2raghe/NAKS </a:t>
            </a:r>
            <a:r>
              <a:rPr kumimoji="1" lang="ko-KR" altLang="en-US" sz="2800" dirty="0">
                <a:hlinkClick r:id="rId2"/>
              </a:rPr>
              <a:t>퀴즈렛</a:t>
            </a:r>
            <a:r>
              <a:rPr kumimoji="1" lang="en-US" altLang="ko-KR" sz="2800" dirty="0">
                <a:hlinkClick r:id="rId2"/>
              </a:rPr>
              <a:t>/</a:t>
            </a:r>
            <a:r>
              <a:rPr kumimoji="1" lang="ko-KR" altLang="en-US" sz="2800" dirty="0">
                <a:hlinkClick r:id="rId2"/>
              </a:rPr>
              <a:t>플래쉬 카드 바로가기 </a:t>
            </a:r>
            <a:endParaRPr kumimoji="1" lang="en-US" altLang="ko-KR" sz="2800" dirty="0"/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3.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4</a:t>
            </a:r>
            <a:r>
              <a:rPr lang="en-US" sz="3100" dirty="0">
                <a:latin typeface="Arial Rounded MT Bold" panose="020F0704030504030204" pitchFamily="34" charset="0"/>
              </a:rPr>
              <a:t>. 8</a:t>
            </a:r>
            <a:r>
              <a:rPr lang="ko-KR" altLang="en-US" sz="3100" dirty="0">
                <a:latin typeface="Arial Rounded MT Bold" panose="020F0704030504030204" pitchFamily="34" charset="0"/>
              </a:rPr>
              <a:t>과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pPr marL="460375" indent="-346075">
              <a:buNone/>
            </a:pPr>
            <a:r>
              <a:rPr lang="en-US" altLang="ko-KR" sz="3100" dirty="0" smtClean="0">
                <a:latin typeface="Arial Rounded MT Bold" panose="020F0704030504030204" pitchFamily="34" charset="0"/>
              </a:rPr>
              <a:t> 5</a:t>
            </a:r>
            <a:r>
              <a:rPr lang="en-US" altLang="ko-KR" sz="3100" dirty="0">
                <a:latin typeface="Arial Rounded MT Bold" panose="020F0704030504030204" pitchFamily="34" charset="0"/>
              </a:rPr>
              <a:t>.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전래 동화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&lt;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팥죽 할머니와 </a:t>
            </a:r>
            <a:r>
              <a:rPr lang="ko-KR" altLang="en-US" sz="3100" dirty="0">
                <a:latin typeface="Arial Rounded MT Bold" panose="020F0704030504030204" pitchFamily="34" charset="0"/>
              </a:rPr>
              <a:t>호랑이</a:t>
            </a:r>
            <a:r>
              <a:rPr lang="en-US" altLang="ko-KR" sz="3100" dirty="0">
                <a:latin typeface="Arial Rounded MT Bold" panose="020F0704030504030204" pitchFamily="34" charset="0"/>
              </a:rPr>
              <a:t>&gt;</a:t>
            </a:r>
            <a:r>
              <a:rPr lang="ko-KR" altLang="en-US" sz="3100" dirty="0">
                <a:latin typeface="Arial Rounded MT Bold" panose="020F0704030504030204" pitchFamily="34" charset="0"/>
              </a:rPr>
              <a:t>를 보고 난 후 숙제하기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91619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P. 36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08" r="4808"/>
          <a:stretch/>
        </p:blipFill>
        <p:spPr>
          <a:xfrm>
            <a:off x="1524000" y="0"/>
            <a:ext cx="7389091" cy="63104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50710" y="2393515"/>
            <a:ext cx="68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엄마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4877" y="2425842"/>
            <a:ext cx="68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FF0000"/>
                </a:solidFill>
              </a:rPr>
              <a:t>아</a:t>
            </a:r>
            <a:r>
              <a:rPr lang="ko-KR" altLang="en-US">
                <a:solidFill>
                  <a:srgbClr val="FF0000"/>
                </a:solidFill>
              </a:rPr>
              <a:t>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04636" y="4450915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여동생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64394" y="2713332"/>
            <a:ext cx="68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누나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349" y="5852363"/>
            <a:ext cx="111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할머니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8745" y="5829657"/>
            <a:ext cx="1069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할아버지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85028" y="5808397"/>
            <a:ext cx="681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형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  <p:bldP spid="18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2404822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P. 37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8" t="-1" r="5123" b="-2460"/>
          <a:stretch/>
        </p:blipFill>
        <p:spPr>
          <a:xfrm>
            <a:off x="152400" y="598187"/>
            <a:ext cx="4191000" cy="48882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852440"/>
            <a:ext cx="4419600" cy="4419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82715" y="3083084"/>
            <a:ext cx="681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예요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9536" y="3466249"/>
            <a:ext cx="149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할아버지예요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5166" y="438166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1973" y="4750558"/>
            <a:ext cx="161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여동생이에요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75946" y="119158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86600" y="1605981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미국 사람이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0583" y="2620034"/>
            <a:ext cx="10263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이에요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18927" y="3008405"/>
            <a:ext cx="18726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중국 사람이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84208" y="4022458"/>
            <a:ext cx="681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예요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33936" y="4439500"/>
            <a:ext cx="164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수미가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2756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P. 38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76" t="29613" r="11729" b="348"/>
          <a:stretch/>
        </p:blipFill>
        <p:spPr>
          <a:xfrm>
            <a:off x="24958" y="2514600"/>
            <a:ext cx="4707129" cy="3581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920" r="11628"/>
          <a:stretch/>
        </p:blipFill>
        <p:spPr>
          <a:xfrm>
            <a:off x="4474103" y="2680553"/>
            <a:ext cx="4343400" cy="23812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4702" y="2758352"/>
            <a:ext cx="18773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1400" dirty="0" smtClean="0">
                <a:solidFill>
                  <a:srgbClr val="FF0000"/>
                </a:solidFill>
              </a:rPr>
              <a:t>일본 사람이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중국사람이에요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8772" b="7255"/>
          <a:stretch/>
        </p:blipFill>
        <p:spPr>
          <a:xfrm>
            <a:off x="427182" y="601555"/>
            <a:ext cx="7924800" cy="15320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1648" y="3957162"/>
            <a:ext cx="16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동생이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오빠예요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1648" y="5227756"/>
            <a:ext cx="196051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친구가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언니예요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74916" y="2929279"/>
            <a:ext cx="20974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프랑스 사람이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 </a:t>
            </a:r>
            <a:r>
              <a:rPr lang="ko-KR" altLang="en-US" sz="1400" dirty="0" smtClean="0">
                <a:solidFill>
                  <a:srgbClr val="FF0000"/>
                </a:solidFill>
              </a:rPr>
              <a:t>미국 사람이에요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98924" y="4165128"/>
            <a:ext cx="190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</a:rPr>
              <a:t>엄마가 아니에요</a:t>
            </a:r>
            <a:r>
              <a:rPr lang="en-US" altLang="ko-KR" sz="1400" dirty="0" smtClean="0">
                <a:solidFill>
                  <a:srgbClr val="FF0000"/>
                </a:solidFill>
              </a:rPr>
              <a:t>. </a:t>
            </a:r>
            <a:r>
              <a:rPr lang="ko-KR" altLang="en-US" sz="1400" dirty="0" smtClean="0">
                <a:solidFill>
                  <a:srgbClr val="FF0000"/>
                </a:solidFill>
              </a:rPr>
              <a:t>할머니예요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97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39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3261" r="-4348" b="444"/>
          <a:stretch/>
        </p:blipFill>
        <p:spPr>
          <a:xfrm>
            <a:off x="609600" y="547644"/>
            <a:ext cx="7543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P. 39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09600"/>
            <a:ext cx="7924800" cy="501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6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endParaRPr lang="en-US" b="1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371600"/>
            <a:ext cx="8752657" cy="457200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  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재외동포를 </a:t>
            </a:r>
            <a:r>
              <a:rPr lang="ko-KR" altLang="en-US" sz="2400" dirty="0"/>
              <a:t>위한 한국어 </a:t>
            </a:r>
            <a:r>
              <a:rPr lang="en-US" altLang="ko-KR" sz="2400" dirty="0" smtClean="0"/>
              <a:t>1-1</a:t>
            </a:r>
            <a:r>
              <a:rPr lang="en-US" altLang="ko-KR" sz="2400" dirty="0"/>
              <a:t> (</a:t>
            </a:r>
            <a:r>
              <a:rPr lang="ko-KR" altLang="en-US" sz="2400" dirty="0"/>
              <a:t>범용</a:t>
            </a:r>
            <a:r>
              <a:rPr lang="en-US" altLang="ko-KR" sz="2400" dirty="0"/>
              <a:t>) 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핑크퐁</a:t>
            </a:r>
            <a:r>
              <a:rPr lang="en-US" altLang="ko-KR" sz="2400" dirty="0" smtClean="0"/>
              <a:t>&lt;</a:t>
            </a:r>
            <a:r>
              <a:rPr lang="ko-KR" altLang="en-US" sz="2400" dirty="0" smtClean="0"/>
              <a:t>팥죽 할머니와 호랑이</a:t>
            </a:r>
            <a:r>
              <a:rPr lang="en-US" altLang="ko-KR" sz="2400" dirty="0" smtClean="0"/>
              <a:t>&gt;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www.youtube.com/watch?v=fPh4EyAKI4w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베이직코리안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</a:t>
            </a:r>
            <a:r>
              <a:rPr lang="en-US" altLang="ko-KR" sz="2400" dirty="0">
                <a:solidFill>
                  <a:srgbClr val="00B0F0"/>
                </a:solidFill>
                <a:hlinkClick r:id="rId3"/>
              </a:rPr>
              <a:t>://www.youtube.com/watch?v=xwJADfXcxNA</a:t>
            </a:r>
            <a:endParaRPr lang="en-US" altLang="ko-KR" sz="2400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00B0F0"/>
                </a:solidFill>
                <a:hlinkClick r:id="rId4"/>
              </a:rPr>
              <a:t>https</a:t>
            </a:r>
            <a:r>
              <a:rPr lang="en-US" altLang="ko-KR" sz="2400" dirty="0">
                <a:solidFill>
                  <a:srgbClr val="00B0F0"/>
                </a:solidFill>
                <a:hlinkClick r:id="rId4"/>
              </a:rPr>
              <a:t>://www.youtube.com/watch?v=WWe8OHP49go </a:t>
            </a: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25118" y="1453828"/>
            <a:ext cx="8049246" cy="4789606"/>
          </a:xfrm>
          <a:prstGeom prst="roundRect">
            <a:avLst>
              <a:gd name="adj" fmla="val 855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800" dirty="0" smtClean="0"/>
              <a:t>민수</a:t>
            </a:r>
            <a:r>
              <a:rPr lang="en-US" altLang="ko-KR" sz="2800" dirty="0" smtClean="0"/>
              <a:t>:</a:t>
            </a:r>
            <a:r>
              <a:rPr lang="ko-KR" altLang="en-US" sz="3600" b="1" dirty="0" smtClean="0"/>
              <a:t>   선생님</a:t>
            </a:r>
            <a:r>
              <a:rPr lang="en-US" altLang="ko-KR" sz="3600" b="1" dirty="0" smtClean="0"/>
              <a:t>,</a:t>
            </a:r>
            <a:r>
              <a:rPr lang="ko-KR" altLang="en-US" sz="3600" b="1" dirty="0" smtClean="0"/>
              <a:t>안녕하세요</a:t>
            </a:r>
            <a:r>
              <a:rPr lang="en-US" altLang="ko-KR" sz="3600" b="1" dirty="0" smtClean="0"/>
              <a:t>?</a:t>
            </a:r>
            <a:endParaRPr lang="en-US" altLang="ko-KR" sz="3600" b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선생님</a:t>
            </a:r>
            <a:r>
              <a:rPr lang="en-US" altLang="ko-KR" sz="2800" dirty="0" smtClean="0">
                <a:solidFill>
                  <a:schemeClr val="tx1"/>
                </a:solidFill>
              </a:rPr>
              <a:t>:</a:t>
            </a:r>
            <a:r>
              <a:rPr lang="ko-KR" altLang="en-US" sz="3600" b="1" dirty="0" smtClean="0"/>
              <a:t>안녕하세요</a:t>
            </a:r>
            <a:r>
              <a:rPr lang="en-US" altLang="ko-KR" sz="3600" b="1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3600" b="1" dirty="0">
                <a:solidFill>
                  <a:schemeClr val="tx1"/>
                </a:solidFill>
              </a:rPr>
              <a:t> 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         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민수 친구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예요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민수</a:t>
            </a:r>
            <a:r>
              <a:rPr lang="en-US" altLang="ko-KR" sz="2800" dirty="0" smtClean="0">
                <a:solidFill>
                  <a:schemeClr val="tx1"/>
                </a:solidFill>
              </a:rPr>
              <a:t>:   </a:t>
            </a:r>
            <a:r>
              <a:rPr lang="ko-KR" altLang="en-US" sz="3600" b="1" dirty="0" smtClean="0">
                <a:solidFill>
                  <a:srgbClr val="00B050"/>
                </a:solidFill>
              </a:rPr>
              <a:t>아니요</a:t>
            </a:r>
            <a:r>
              <a:rPr lang="en-US" altLang="ko-KR" sz="3600" b="1" dirty="0">
                <a:solidFill>
                  <a:schemeClr val="tx1"/>
                </a:solidFill>
              </a:rPr>
              <a:t>,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친구</a:t>
            </a:r>
            <a:r>
              <a:rPr lang="ko-KR" altLang="en-US" sz="3600" b="1" dirty="0" smtClean="0">
                <a:solidFill>
                  <a:srgbClr val="00B050"/>
                </a:solidFill>
              </a:rPr>
              <a:t>가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3600" b="1" dirty="0" smtClean="0">
                <a:solidFill>
                  <a:srgbClr val="00B050"/>
                </a:solidFill>
              </a:rPr>
              <a:t>아니에요</a:t>
            </a:r>
            <a:r>
              <a:rPr lang="en-US" altLang="ko-KR" sz="3600" b="1" dirty="0">
                <a:solidFill>
                  <a:srgbClr val="00B05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600" b="1" dirty="0" smtClean="0">
                <a:solidFill>
                  <a:schemeClr val="tx1"/>
                </a:solidFill>
              </a:rPr>
              <a:t>          동생이에요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/>
                </a:solidFill>
              </a:rPr>
              <a:t>선생님</a:t>
            </a:r>
            <a:r>
              <a:rPr lang="en-US" altLang="ko-KR" sz="2800" dirty="0" smtClean="0">
                <a:solidFill>
                  <a:schemeClr val="tx1"/>
                </a:solidFill>
              </a:rPr>
              <a:t>: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아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,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반가워요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다음에 만나요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.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b="1" dirty="0" smtClean="0"/>
              <a:t> 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P. 68</a:t>
            </a:r>
            <a:r>
              <a:rPr kumimoji="1" lang="en-US" altLang="ko-KR" sz="2400" b="1" dirty="0">
                <a:solidFill>
                  <a:schemeClr val="bg1"/>
                </a:solidFill>
              </a:rPr>
              <a:t>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다음 대화를 듣고 따라 읽어 봐요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.</a:t>
            </a:r>
            <a:endParaRPr kumimoji="1"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5715000" y="2693731"/>
            <a:ext cx="3124199" cy="1440460"/>
          </a:xfrm>
          <a:prstGeom prst="cloudCallout">
            <a:avLst>
              <a:gd name="adj1" fmla="val 3858"/>
              <a:gd name="adj2" fmla="val -9221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Tip: </a:t>
            </a:r>
            <a:r>
              <a:rPr lang="ko-KR" altLang="en-US" sz="1400" dirty="0" smtClean="0">
                <a:solidFill>
                  <a:schemeClr val="tx1"/>
                </a:solidFill>
              </a:rPr>
              <a:t>슬라이드쇼로  소리 재생 후 기다리면 읽는 순서에 맞게 문장이 자동으로나타납니다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72" y="685375"/>
            <a:ext cx="7386017" cy="768453"/>
          </a:xfrm>
          <a:prstGeom prst="rect">
            <a:avLst/>
          </a:prstGeom>
        </p:spPr>
      </p:pic>
      <p:pic>
        <p:nvPicPr>
          <p:cNvPr id="7" name="Track 0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060" y="920087"/>
            <a:ext cx="1397224" cy="14878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27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81200" y="611823"/>
            <a:ext cx="2895600" cy="5867400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2400" b="1" dirty="0" smtClean="0"/>
              <a:t>어머니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아버지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여동생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누나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/>
              <a:t>형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할아버지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할머니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언니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오빠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남동생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누구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우리</a:t>
            </a:r>
            <a:endParaRPr lang="en-US" altLang="ko-KR" sz="2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2400" b="1" dirty="0" smtClean="0"/>
          </a:p>
          <a:p>
            <a:pPr>
              <a:lnSpc>
                <a:spcPct val="110000"/>
              </a:lnSpc>
            </a:pPr>
            <a:endParaRPr lang="en-US" altLang="ko-KR" sz="2400" b="1" dirty="0"/>
          </a:p>
          <a:p>
            <a:pPr marL="0" indent="0">
              <a:buNone/>
            </a:pPr>
            <a:endParaRPr lang="en-US" altLang="ko-KR" sz="2000" b="1" dirty="0" smtClean="0"/>
          </a:p>
          <a:p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724400" y="573672"/>
            <a:ext cx="2819400" cy="5770392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mother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father</a:t>
            </a:r>
            <a:endParaRPr lang="en-US" sz="2600" b="1" dirty="0" smtClean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y</a:t>
            </a:r>
            <a:r>
              <a:rPr lang="en-US" sz="2600" b="1" dirty="0" smtClean="0">
                <a:solidFill>
                  <a:srgbClr val="FF0000"/>
                </a:solidFill>
              </a:rPr>
              <a:t>ounger sister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o</a:t>
            </a:r>
            <a:r>
              <a:rPr lang="en-US" sz="2600" b="1" dirty="0" smtClean="0">
                <a:solidFill>
                  <a:srgbClr val="FF0000"/>
                </a:solidFill>
              </a:rPr>
              <a:t>lder sister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o</a:t>
            </a:r>
            <a:r>
              <a:rPr lang="en-US" sz="2600" b="1" dirty="0" smtClean="0">
                <a:solidFill>
                  <a:srgbClr val="FF0000"/>
                </a:solidFill>
              </a:rPr>
              <a:t>lder brother</a:t>
            </a:r>
            <a:endParaRPr lang="en-US" sz="2600" b="1" dirty="0"/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g</a:t>
            </a:r>
            <a:r>
              <a:rPr lang="en-US" sz="2600" b="1" dirty="0" smtClean="0">
                <a:solidFill>
                  <a:srgbClr val="FF0000"/>
                </a:solidFill>
              </a:rPr>
              <a:t>randfather</a:t>
            </a:r>
            <a:endParaRPr lang="en-US" sz="2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grandmother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o</a:t>
            </a:r>
            <a:r>
              <a:rPr lang="en-US" sz="2600" b="1" dirty="0" smtClean="0">
                <a:solidFill>
                  <a:srgbClr val="FF0000"/>
                </a:solidFill>
              </a:rPr>
              <a:t>lder sister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o</a:t>
            </a:r>
            <a:r>
              <a:rPr lang="en-US" sz="2600" b="1" dirty="0" smtClean="0">
                <a:solidFill>
                  <a:srgbClr val="FF0000"/>
                </a:solidFill>
              </a:rPr>
              <a:t>lder brother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y</a:t>
            </a:r>
            <a:r>
              <a:rPr lang="en-US" sz="2600" b="1" dirty="0" smtClean="0">
                <a:solidFill>
                  <a:srgbClr val="FF0000"/>
                </a:solidFill>
              </a:rPr>
              <a:t>ounger brother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who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we</a:t>
            </a:r>
            <a:endParaRPr lang="en-US" sz="2600" b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572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P. 69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915945"/>
            <a:ext cx="1966768" cy="478602"/>
            <a:chOff x="1547994" y="1547997"/>
            <a:chExt cx="1079995" cy="252006"/>
          </a:xfrm>
        </p:grpSpPr>
        <p:sp>
          <p:nvSpPr>
            <p:cNvPr id="416" name="object 8"/>
            <p:cNvSpPr/>
            <p:nvPr/>
          </p:nvSpPr>
          <p:spPr>
            <a:xfrm>
              <a:off x="1547994" y="1547997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2333140" y="1040512"/>
            <a:ext cx="4220060" cy="3991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r>
              <a:rPr lang="ko-KR" altLang="en-US" sz="2400" dirty="0" smtClean="0">
                <a:latin typeface="Arial"/>
                <a:cs typeface="Arial"/>
              </a:rPr>
              <a:t>나</a:t>
            </a:r>
            <a:r>
              <a:rPr lang="en-US" altLang="ko-KR" sz="2400" dirty="0" smtClean="0">
                <a:latin typeface="Arial"/>
                <a:cs typeface="Arial"/>
              </a:rPr>
              <a:t>= Male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0" name="object 173"/>
          <p:cNvSpPr/>
          <p:nvPr/>
        </p:nvSpPr>
        <p:spPr>
          <a:xfrm>
            <a:off x="2447039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7" name="object 180"/>
          <p:cNvSpPr/>
          <p:nvPr/>
        </p:nvSpPr>
        <p:spPr>
          <a:xfrm>
            <a:off x="2574325" y="192609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8" name="object 181"/>
          <p:cNvSpPr/>
          <p:nvPr/>
        </p:nvSpPr>
        <p:spPr>
          <a:xfrm>
            <a:off x="243926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5" name="object 188"/>
          <p:cNvSpPr/>
          <p:nvPr/>
        </p:nvSpPr>
        <p:spPr>
          <a:xfrm>
            <a:off x="2536773" y="192609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2283" b="5277"/>
          <a:stretch/>
        </p:blipFill>
        <p:spPr>
          <a:xfrm>
            <a:off x="395547" y="1434762"/>
            <a:ext cx="8443654" cy="459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915945"/>
            <a:ext cx="1966768" cy="478602"/>
            <a:chOff x="1547994" y="1547997"/>
            <a:chExt cx="1079995" cy="252006"/>
          </a:xfrm>
        </p:grpSpPr>
        <p:sp>
          <p:nvSpPr>
            <p:cNvPr id="416" name="object 8"/>
            <p:cNvSpPr/>
            <p:nvPr/>
          </p:nvSpPr>
          <p:spPr>
            <a:xfrm>
              <a:off x="1547994" y="1547997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2333140" y="1040512"/>
            <a:ext cx="4220060" cy="3991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r>
              <a:rPr lang="ko-KR" altLang="en-US" sz="2400" dirty="0" smtClean="0">
                <a:latin typeface="Arial"/>
                <a:cs typeface="Arial"/>
              </a:rPr>
              <a:t>나</a:t>
            </a:r>
            <a:r>
              <a:rPr lang="en-US" altLang="ko-KR" sz="2400" dirty="0" smtClean="0">
                <a:latin typeface="Arial"/>
                <a:cs typeface="Arial"/>
              </a:rPr>
              <a:t>= </a:t>
            </a:r>
            <a:r>
              <a:rPr lang="en-US" altLang="ko-KR" sz="2400" dirty="0" err="1" smtClean="0">
                <a:latin typeface="Arial"/>
                <a:cs typeface="Arial"/>
              </a:rPr>
              <a:t>Female,girl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34" name="object 117"/>
          <p:cNvSpPr/>
          <p:nvPr/>
        </p:nvSpPr>
        <p:spPr>
          <a:xfrm>
            <a:off x="3454574" y="5320286"/>
            <a:ext cx="619858" cy="492609"/>
          </a:xfrm>
          <a:custGeom>
            <a:avLst/>
            <a:gdLst/>
            <a:ahLst/>
            <a:cxnLst/>
            <a:rect l="l" t="t" r="r" b="b"/>
            <a:pathLst>
              <a:path w="402463" h="291604">
                <a:moveTo>
                  <a:pt x="0" y="291604"/>
                </a:moveTo>
                <a:lnTo>
                  <a:pt x="402463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6" name="object 119"/>
          <p:cNvSpPr/>
          <p:nvPr/>
        </p:nvSpPr>
        <p:spPr>
          <a:xfrm>
            <a:off x="2519120" y="5553833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7" name="object 120"/>
          <p:cNvSpPr/>
          <p:nvPr/>
        </p:nvSpPr>
        <p:spPr>
          <a:xfrm>
            <a:off x="2511340" y="5711484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8" name="object 121"/>
          <p:cNvSpPr/>
          <p:nvPr/>
        </p:nvSpPr>
        <p:spPr>
          <a:xfrm>
            <a:off x="2515804" y="5936164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39" name="object 122"/>
          <p:cNvSpPr/>
          <p:nvPr/>
        </p:nvSpPr>
        <p:spPr>
          <a:xfrm>
            <a:off x="2656048" y="6024729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0" y="0"/>
                </a:moveTo>
                <a:lnTo>
                  <a:pt x="495998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0" name="object 123"/>
          <p:cNvSpPr/>
          <p:nvPr/>
        </p:nvSpPr>
        <p:spPr>
          <a:xfrm>
            <a:off x="3474283" y="5953126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1" name="object 124"/>
          <p:cNvSpPr/>
          <p:nvPr/>
        </p:nvSpPr>
        <p:spPr>
          <a:xfrm>
            <a:off x="3555029" y="5699622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96227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2" name="object 125"/>
          <p:cNvSpPr/>
          <p:nvPr/>
        </p:nvSpPr>
        <p:spPr>
          <a:xfrm>
            <a:off x="3489756" y="5557468"/>
            <a:ext cx="60810" cy="80033"/>
          </a:xfrm>
          <a:custGeom>
            <a:avLst/>
            <a:gdLst/>
            <a:ahLst/>
            <a:cxnLst/>
            <a:rect l="l" t="t" r="r" b="b"/>
            <a:pathLst>
              <a:path w="39483" h="47376">
                <a:moveTo>
                  <a:pt x="39483" y="47376"/>
                </a:moveTo>
                <a:lnTo>
                  <a:pt x="36171" y="37208"/>
                </a:lnTo>
                <a:lnTo>
                  <a:pt x="30988" y="26546"/>
                </a:lnTo>
                <a:lnTo>
                  <a:pt x="23513" y="16230"/>
                </a:lnTo>
                <a:lnTo>
                  <a:pt x="13324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4" name="object 127"/>
          <p:cNvSpPr/>
          <p:nvPr/>
        </p:nvSpPr>
        <p:spPr>
          <a:xfrm>
            <a:off x="2511347" y="5655843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5" name="object 128"/>
          <p:cNvSpPr/>
          <p:nvPr/>
        </p:nvSpPr>
        <p:spPr>
          <a:xfrm>
            <a:off x="2511347" y="588587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6" name="object 129"/>
          <p:cNvSpPr/>
          <p:nvPr/>
        </p:nvSpPr>
        <p:spPr>
          <a:xfrm>
            <a:off x="2608814" y="6024104"/>
            <a:ext cx="27951" cy="622"/>
          </a:xfrm>
          <a:custGeom>
            <a:avLst/>
            <a:gdLst/>
            <a:ahLst/>
            <a:cxnLst/>
            <a:rect l="l" t="t" r="r" b="b"/>
            <a:pathLst>
              <a:path w="18148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48" y="368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7" name="object 130"/>
          <p:cNvSpPr/>
          <p:nvPr/>
        </p:nvSpPr>
        <p:spPr>
          <a:xfrm>
            <a:off x="3429613" y="602348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0" y="736"/>
                </a:moveTo>
                <a:lnTo>
                  <a:pt x="9436" y="736"/>
                </a:lnTo>
                <a:lnTo>
                  <a:pt x="12814" y="736"/>
                </a:lnTo>
                <a:lnTo>
                  <a:pt x="18122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8" name="object 131"/>
          <p:cNvSpPr/>
          <p:nvPr/>
        </p:nvSpPr>
        <p:spPr>
          <a:xfrm>
            <a:off x="3554464" y="5885875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0" y="18910"/>
                </a:moveTo>
                <a:lnTo>
                  <a:pt x="241" y="16129"/>
                </a:lnTo>
                <a:lnTo>
                  <a:pt x="368" y="13233"/>
                </a:lnTo>
                <a:lnTo>
                  <a:pt x="368" y="10198"/>
                </a:lnTo>
                <a:lnTo>
                  <a:pt x="368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49" name="object 132"/>
          <p:cNvSpPr/>
          <p:nvPr/>
        </p:nvSpPr>
        <p:spPr>
          <a:xfrm>
            <a:off x="3553897" y="5655885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2" name="object 155"/>
          <p:cNvSpPr/>
          <p:nvPr/>
        </p:nvSpPr>
        <p:spPr>
          <a:xfrm>
            <a:off x="589605" y="3177698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3" name="object 156"/>
          <p:cNvSpPr/>
          <p:nvPr/>
        </p:nvSpPr>
        <p:spPr>
          <a:xfrm>
            <a:off x="581826" y="3335349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74" name="object 157"/>
          <p:cNvSpPr/>
          <p:nvPr/>
        </p:nvSpPr>
        <p:spPr>
          <a:xfrm>
            <a:off x="586289" y="3560030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0" name="object 163"/>
          <p:cNvSpPr/>
          <p:nvPr/>
        </p:nvSpPr>
        <p:spPr>
          <a:xfrm>
            <a:off x="581832" y="327970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81" name="object 164"/>
          <p:cNvSpPr/>
          <p:nvPr/>
        </p:nvSpPr>
        <p:spPr>
          <a:xfrm>
            <a:off x="581832" y="3509740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0" name="object 173"/>
          <p:cNvSpPr/>
          <p:nvPr/>
        </p:nvSpPr>
        <p:spPr>
          <a:xfrm>
            <a:off x="2447039" y="1930987"/>
            <a:ext cx="72967" cy="66706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1" name="object 174"/>
          <p:cNvSpPr/>
          <p:nvPr/>
        </p:nvSpPr>
        <p:spPr>
          <a:xfrm>
            <a:off x="2439259" y="2088640"/>
            <a:ext cx="0" cy="162557"/>
          </a:xfrm>
          <a:custGeom>
            <a:avLst/>
            <a:gdLst/>
            <a:ahLst/>
            <a:cxnLst/>
            <a:rect l="l" t="t" r="r" b="b"/>
            <a:pathLst>
              <a:path h="96227">
                <a:moveTo>
                  <a:pt x="0" y="0"/>
                </a:moveTo>
                <a:lnTo>
                  <a:pt x="0" y="9622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2" name="object 175"/>
          <p:cNvSpPr/>
          <p:nvPr/>
        </p:nvSpPr>
        <p:spPr>
          <a:xfrm>
            <a:off x="2443724" y="2313319"/>
            <a:ext cx="60816" cy="80033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7" name="object 180"/>
          <p:cNvSpPr/>
          <p:nvPr/>
        </p:nvSpPr>
        <p:spPr>
          <a:xfrm>
            <a:off x="2574325" y="1926092"/>
            <a:ext cx="763917" cy="0"/>
          </a:xfrm>
          <a:custGeom>
            <a:avLst/>
            <a:gdLst/>
            <a:ahLst/>
            <a:cxnLst/>
            <a:rect l="l" t="t" r="r" b="b"/>
            <a:pathLst>
              <a:path w="495998">
                <a:moveTo>
                  <a:pt x="4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8" name="object 181"/>
          <p:cNvSpPr/>
          <p:nvPr/>
        </p:nvSpPr>
        <p:spPr>
          <a:xfrm>
            <a:off x="2439265" y="2032998"/>
            <a:ext cx="567" cy="31945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699" name="object 182"/>
          <p:cNvSpPr/>
          <p:nvPr/>
        </p:nvSpPr>
        <p:spPr>
          <a:xfrm>
            <a:off x="2439265" y="2263031"/>
            <a:ext cx="1134" cy="31901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0" y="0"/>
                </a:moveTo>
                <a:lnTo>
                  <a:pt x="0" y="10198"/>
                </a:lnTo>
                <a:lnTo>
                  <a:pt x="0" y="13576"/>
                </a:lnTo>
                <a:lnTo>
                  <a:pt x="736" y="18884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705" name="object 188"/>
          <p:cNvSpPr/>
          <p:nvPr/>
        </p:nvSpPr>
        <p:spPr>
          <a:xfrm>
            <a:off x="2536773" y="1926092"/>
            <a:ext cx="27911" cy="1243"/>
          </a:xfrm>
          <a:custGeom>
            <a:avLst/>
            <a:gdLst/>
            <a:ahLst/>
            <a:cxnLst/>
            <a:rect l="l" t="t" r="r" b="b"/>
            <a:pathLst>
              <a:path w="18122" h="736">
                <a:moveTo>
                  <a:pt x="1812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83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69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244" name="object 59"/>
          <p:cNvSpPr/>
          <p:nvPr/>
        </p:nvSpPr>
        <p:spPr>
          <a:xfrm>
            <a:off x="3233220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65"/>
          <p:cNvSpPr/>
          <p:nvPr/>
        </p:nvSpPr>
        <p:spPr>
          <a:xfrm>
            <a:off x="4187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66"/>
          <p:cNvSpPr/>
          <p:nvPr/>
        </p:nvSpPr>
        <p:spPr>
          <a:xfrm>
            <a:off x="3316052" y="5487174"/>
            <a:ext cx="819531" cy="0"/>
          </a:xfrm>
          <a:custGeom>
            <a:avLst/>
            <a:gdLst/>
            <a:ahLst/>
            <a:cxnLst/>
            <a:rect l="l" t="t" r="r" b="b"/>
            <a:pathLst>
              <a:path w="819531">
                <a:moveTo>
                  <a:pt x="81953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67"/>
          <p:cNvSpPr/>
          <p:nvPr/>
        </p:nvSpPr>
        <p:spPr>
          <a:xfrm>
            <a:off x="3228173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72"/>
          <p:cNvSpPr/>
          <p:nvPr/>
        </p:nvSpPr>
        <p:spPr>
          <a:xfrm>
            <a:off x="4229086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73"/>
          <p:cNvSpPr/>
          <p:nvPr/>
        </p:nvSpPr>
        <p:spPr>
          <a:xfrm>
            <a:off x="4148288" y="5487174"/>
            <a:ext cx="18249" cy="368"/>
          </a:xfrm>
          <a:custGeom>
            <a:avLst/>
            <a:gdLst/>
            <a:ahLst/>
            <a:cxnLst/>
            <a:rect l="l" t="t" r="r" b="b"/>
            <a:pathLst>
              <a:path w="18249" h="368">
                <a:moveTo>
                  <a:pt x="18249" y="368"/>
                </a:moveTo>
                <a:lnTo>
                  <a:pt x="15468" y="127"/>
                </a:lnTo>
                <a:lnTo>
                  <a:pt x="12560" y="0"/>
                </a:lnTo>
                <a:lnTo>
                  <a:pt x="952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74"/>
          <p:cNvSpPr/>
          <p:nvPr/>
        </p:nvSpPr>
        <p:spPr>
          <a:xfrm>
            <a:off x="3291483" y="5487174"/>
            <a:ext cx="18211" cy="736"/>
          </a:xfrm>
          <a:custGeom>
            <a:avLst/>
            <a:gdLst/>
            <a:ahLst/>
            <a:cxnLst/>
            <a:rect l="l" t="t" r="r" b="b"/>
            <a:pathLst>
              <a:path w="18211" h="736">
                <a:moveTo>
                  <a:pt x="18211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273"/>
          <p:cNvSpPr/>
          <p:nvPr/>
        </p:nvSpPr>
        <p:spPr>
          <a:xfrm>
            <a:off x="4508219" y="549007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47376" y="0"/>
                </a:moveTo>
                <a:lnTo>
                  <a:pt x="37208" y="3312"/>
                </a:lnTo>
                <a:lnTo>
                  <a:pt x="26546" y="8497"/>
                </a:lnTo>
                <a:lnTo>
                  <a:pt x="16230" y="15974"/>
                </a:lnTo>
                <a:lnTo>
                  <a:pt x="7101" y="26164"/>
                </a:lnTo>
                <a:lnTo>
                  <a:pt x="0" y="39487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279"/>
          <p:cNvSpPr/>
          <p:nvPr/>
        </p:nvSpPr>
        <p:spPr>
          <a:xfrm>
            <a:off x="5786433" y="5492225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280"/>
          <p:cNvSpPr/>
          <p:nvPr/>
        </p:nvSpPr>
        <p:spPr>
          <a:xfrm>
            <a:off x="4591136" y="5487174"/>
            <a:ext cx="1143317" cy="0"/>
          </a:xfrm>
          <a:custGeom>
            <a:avLst/>
            <a:gdLst/>
            <a:ahLst/>
            <a:cxnLst/>
            <a:rect l="l" t="t" r="r" b="b"/>
            <a:pathLst>
              <a:path w="1143317">
                <a:moveTo>
                  <a:pt x="114331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281"/>
          <p:cNvSpPr/>
          <p:nvPr/>
        </p:nvSpPr>
        <p:spPr>
          <a:xfrm>
            <a:off x="4503172" y="5550458"/>
            <a:ext cx="368" cy="18910"/>
          </a:xfrm>
          <a:custGeom>
            <a:avLst/>
            <a:gdLst/>
            <a:ahLst/>
            <a:cxnLst/>
            <a:rect l="l" t="t" r="r" b="b"/>
            <a:pathLst>
              <a:path w="368" h="18910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1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286"/>
          <p:cNvSpPr/>
          <p:nvPr/>
        </p:nvSpPr>
        <p:spPr>
          <a:xfrm>
            <a:off x="5828087" y="5550484"/>
            <a:ext cx="736" cy="18884"/>
          </a:xfrm>
          <a:custGeom>
            <a:avLst/>
            <a:gdLst/>
            <a:ahLst/>
            <a:cxnLst/>
            <a:rect l="l" t="t" r="r" b="b"/>
            <a:pathLst>
              <a:path w="736" h="18884">
                <a:moveTo>
                  <a:pt x="736" y="18884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287"/>
          <p:cNvSpPr/>
          <p:nvPr/>
        </p:nvSpPr>
        <p:spPr>
          <a:xfrm>
            <a:off x="5747251" y="5487174"/>
            <a:ext cx="18287" cy="368"/>
          </a:xfrm>
          <a:custGeom>
            <a:avLst/>
            <a:gdLst/>
            <a:ahLst/>
            <a:cxnLst/>
            <a:rect l="l" t="t" r="r" b="b"/>
            <a:pathLst>
              <a:path w="18287" h="368">
                <a:moveTo>
                  <a:pt x="18287" y="368"/>
                </a:moveTo>
                <a:lnTo>
                  <a:pt x="15506" y="127"/>
                </a:lnTo>
                <a:lnTo>
                  <a:pt x="12598" y="0"/>
                </a:lnTo>
                <a:lnTo>
                  <a:pt x="9563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1" name="object 288"/>
          <p:cNvSpPr/>
          <p:nvPr/>
        </p:nvSpPr>
        <p:spPr>
          <a:xfrm>
            <a:off x="4566481" y="5487174"/>
            <a:ext cx="18262" cy="736"/>
          </a:xfrm>
          <a:custGeom>
            <a:avLst/>
            <a:gdLst/>
            <a:ahLst/>
            <a:cxnLst/>
            <a:rect l="l" t="t" r="r" b="b"/>
            <a:pathLst>
              <a:path w="18262" h="736">
                <a:moveTo>
                  <a:pt x="18262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CCDA9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38" r="4241" b="2707"/>
          <a:stretch/>
        </p:blipFill>
        <p:spPr>
          <a:xfrm>
            <a:off x="395547" y="1526938"/>
            <a:ext cx="8519853" cy="47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8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8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8</a:t>
            </a:r>
            <a:r>
              <a:rPr kumimoji="1" lang="ko-KR" altLang="en-US" sz="4000" dirty="0" smtClean="0"/>
              <a:t>과 단어 </a:t>
            </a:r>
            <a:r>
              <a:rPr kumimoji="1" lang="ko-KR" altLang="en-US" sz="4000" dirty="0"/>
              <a:t>연습하기 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우리 동생이에요</a:t>
            </a:r>
            <a:endParaRPr kumimoji="1" lang="en-US" altLang="ko-KR" sz="4000" b="1" dirty="0" smtClean="0"/>
          </a:p>
          <a:p>
            <a:pPr marL="0" indent="0" algn="ctr">
              <a:buNone/>
              <a:defRPr/>
            </a:pP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3105835"/>
            <a:ext cx="693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en-US" altLang="ko-KR" sz="2800" dirty="0">
                <a:hlinkClick r:id="rId3"/>
              </a:rPr>
              <a:t>https://quizlet.com/_8cpb1t?x=1jqt&amp;i=2raghe/NAKS </a:t>
            </a:r>
            <a:r>
              <a:rPr kumimoji="1" lang="ko-KR" altLang="en-US" sz="2800" dirty="0">
                <a:hlinkClick r:id="rId3"/>
              </a:rPr>
              <a:t>퀴즈렛</a:t>
            </a:r>
            <a:r>
              <a:rPr kumimoji="1" lang="en-US" altLang="ko-KR" sz="2800" dirty="0">
                <a:hlinkClick r:id="rId3"/>
              </a:rPr>
              <a:t>/</a:t>
            </a:r>
            <a:r>
              <a:rPr kumimoji="1" lang="ko-KR" altLang="en-US" sz="2800" dirty="0">
                <a:hlinkClick r:id="rId3"/>
              </a:rPr>
              <a:t>플래쉬 카드 바로가기 </a:t>
            </a:r>
            <a:endParaRPr kumimoji="1"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3872" y="594084"/>
            <a:ext cx="4300764" cy="861774"/>
          </a:xfrm>
          <a:prstGeom prst="rect">
            <a:avLst/>
          </a:prstGeom>
          <a:noFill/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-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이에요</a:t>
            </a: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예요</a:t>
            </a: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?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981200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70-71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13872" y="3346441"/>
            <a:ext cx="4300764" cy="861774"/>
          </a:xfrm>
          <a:prstGeom prst="rect">
            <a:avLst/>
          </a:prstGeom>
          <a:noFill/>
          <a:ln w="57150"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-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이</a:t>
            </a:r>
            <a:r>
              <a:rPr lang="en-US" altLang="ko-KR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lang="ko-KR" altLang="en-US" sz="32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가 아니에요</a:t>
            </a:r>
            <a:endParaRPr kumimoji="0" lang="ko-KR" alt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2" y="4022506"/>
            <a:ext cx="7763328" cy="2177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0" y="1387445"/>
            <a:ext cx="8570576" cy="148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6593</TotalTime>
  <Words>1282</Words>
  <Application>Microsoft Office PowerPoint</Application>
  <PresentationFormat>On-screen Show (4:3)</PresentationFormat>
  <Paragraphs>338</Paragraphs>
  <Slides>37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Malgun Gothic</vt:lpstr>
      <vt:lpstr>Malgun Gothic (Body)</vt:lpstr>
      <vt:lpstr>Gulim</vt:lpstr>
      <vt:lpstr>Arial Unicode MS</vt:lpstr>
      <vt:lpstr>Batang</vt:lpstr>
      <vt:lpstr>Malgun Gothic</vt:lpstr>
      <vt:lpstr>Times New Roman</vt:lpstr>
      <vt:lpstr>Wingdings</vt:lpstr>
      <vt:lpstr>Calibri</vt:lpstr>
      <vt:lpstr>Arial</vt:lpstr>
      <vt:lpstr>Helvetica</vt:lpstr>
      <vt:lpstr>Arial Rounded MT Bold</vt:lpstr>
      <vt:lpstr>Office Theme</vt:lpstr>
      <vt:lpstr>     재외동포를 위한 한국어 (영어권)   1-1 </vt:lpstr>
      <vt:lpstr>재외동포를 위한 한국어 1-1   8과  우리 동생이에요    </vt:lpstr>
      <vt:lpstr>PowerPoint Presentation</vt:lpstr>
      <vt:lpstr>  .</vt:lpstr>
      <vt:lpstr>PowerPoint Presentation</vt:lpstr>
      <vt:lpstr>PowerPoint Presentation</vt:lpstr>
      <vt:lpstr>PowerPoint Presentation</vt:lpstr>
      <vt:lpstr> 8과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이번에는 친구들이 해 봐요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영상</vt:lpstr>
      <vt:lpstr> 전래 동화 – 쓰기 숙제</vt:lpstr>
      <vt:lpstr>전래 동화&lt;팥죽 할머니와 호랑이&gt;</vt:lpstr>
      <vt:lpstr> Quizlet 숙제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wooyoung park</cp:lastModifiedBy>
  <cp:revision>358</cp:revision>
  <dcterms:created xsi:type="dcterms:W3CDTF">2017-12-01T18:31:09Z</dcterms:created>
  <dcterms:modified xsi:type="dcterms:W3CDTF">2020-08-05T00:51:07Z</dcterms:modified>
</cp:coreProperties>
</file>